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13"/>
  </p:notesMasterIdLst>
  <p:sldIdLst>
    <p:sldId id="262" r:id="rId2"/>
    <p:sldId id="263" r:id="rId3"/>
    <p:sldId id="264" r:id="rId4"/>
    <p:sldId id="265" r:id="rId5"/>
    <p:sldId id="266" r:id="rId6"/>
    <p:sldId id="267" r:id="rId7"/>
    <p:sldId id="268" r:id="rId8"/>
    <p:sldId id="269" r:id="rId9"/>
    <p:sldId id="270" r:id="rId10"/>
    <p:sldId id="271" r:id="rId11"/>
    <p:sldId id="358" r:id="rId12"/>
  </p:sldIdLst>
  <p:sldSz cx="12192000" cy="6858000"/>
  <p:notesSz cx="6858000" cy="9144000"/>
  <p:embeddedFontLst>
    <p:embeddedFont>
      <p:font typeface="Calibri" panose="020F050202020403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9" roundtripDataSignature="AMtx7mg4ptuwXRGj6h69dHdi7nBFSPXF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E4C3F7-B709-4F0E-B2AA-B5530AC9B240}">
  <a:tblStyle styleId="{B4E4C3F7-B709-4F0E-B2AA-B5530AC9B2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sorterViewPr>
    <p:cViewPr varScale="1">
      <p:scale>
        <a:sx n="100" d="100"/>
        <a:sy n="100" d="100"/>
      </p:scale>
      <p:origin x="0" y="-49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133"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129"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3.fntdata"/><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13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asaeclips.arc.nasa.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Joan</a:t>
            </a:r>
            <a:endParaRPr/>
          </a:p>
        </p:txBody>
      </p:sp>
      <p:sp>
        <p:nvSpPr>
          <p:cNvPr id="489" name="Google Shape;48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Joan</a:t>
            </a:r>
            <a:endParaRPr/>
          </a:p>
          <a:p>
            <a:pPr marL="0" lvl="0" indent="0" algn="l" rtl="0">
              <a:spcBef>
                <a:spcPts val="0"/>
              </a:spcBef>
              <a:spcAft>
                <a:spcPts val="0"/>
              </a:spcAft>
              <a:buNone/>
            </a:pPr>
            <a:r>
              <a:rPr lang="en-US"/>
              <a:t>Throughout this training we will highlight and show how the NASA eClips resources can support your program.</a:t>
            </a:r>
            <a:endParaRPr/>
          </a:p>
        </p:txBody>
      </p:sp>
      <p:sp>
        <p:nvSpPr>
          <p:cNvPr id="675" name="Google Shape;67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2" name="Google Shape;1432;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NASA eClips™ was developed in 2008 to build a repository of educator resources that focused on science, technology, engineering, and mathematics through the lens of NASA. The National Institute of Aerospace worked with NASA to design short, educational video segments that would inspire students to learn about Earth science, the solar system (planetary science), the sun (heliophysics), and the universe (astrophysics). Through the study of these topics, students were introduced to a variety of subject matter experts (SMEs) and their careers as NASA scientists and engineers.</a:t>
            </a:r>
            <a:endParaRPr b="0"/>
          </a:p>
          <a:p>
            <a:pPr marL="0" lvl="0" indent="0" algn="l" rtl="0">
              <a:spcBef>
                <a:spcPts val="0"/>
              </a:spcBef>
              <a:spcAft>
                <a:spcPts val="0"/>
              </a:spcAft>
              <a:buNone/>
            </a:pPr>
            <a:br>
              <a:rPr lang="en-US" b="0"/>
            </a:br>
            <a:r>
              <a:rPr lang="en-US" sz="1200" b="0" i="0" u="none" strike="noStrike">
                <a:solidFill>
                  <a:schemeClr val="dk1"/>
                </a:solidFill>
                <a:latin typeface="Calibri"/>
                <a:ea typeface="Calibri"/>
                <a:cs typeface="Calibri"/>
                <a:sym typeface="Calibri"/>
              </a:rPr>
              <a:t>NASA eClips™ offer unlimited flexibility in the classroom for timing, sequencing and pacing instruction to meet the needs of students and classroom instructors. Educational material for this program is selected based on national curriculum standards identified by the Common Core State Standards - Mathematics (CCSS-M), the Next Generation Science Standards (NGSS), the Standards for Technological Literacy (defined by the International Technology Engineering Education Association (ITEEA), and the International Society for Technology in Education, or ISTE. For work with local educators, resources align and address Virginia SOLs.</a:t>
            </a:r>
            <a:endParaRPr b="0"/>
          </a:p>
          <a:p>
            <a:pPr marL="0" lvl="0" indent="0" algn="l" rtl="0">
              <a:spcBef>
                <a:spcPts val="0"/>
              </a:spcBef>
              <a:spcAft>
                <a:spcPts val="0"/>
              </a:spcAft>
              <a:buNone/>
            </a:pPr>
            <a:br>
              <a:rPr lang="en-US" b="0"/>
            </a:br>
            <a:r>
              <a:rPr lang="en-US" sz="1200" b="0" i="0" u="none" strike="noStrike">
                <a:solidFill>
                  <a:schemeClr val="dk1"/>
                </a:solidFill>
                <a:latin typeface="Calibri"/>
                <a:ea typeface="Calibri"/>
                <a:cs typeface="Calibri"/>
                <a:sym typeface="Calibri"/>
              </a:rPr>
              <a:t>NASA eClips™ is a NASA-supported project that brings together exciting video segments with educational best practices to inspire and educate students to become 21</a:t>
            </a:r>
            <a:r>
              <a:rPr lang="en-US" sz="1200" b="0" i="0" u="none" strike="noStrike" baseline="30000">
                <a:solidFill>
                  <a:schemeClr val="dk1"/>
                </a:solidFill>
                <a:latin typeface="Calibri"/>
                <a:ea typeface="Calibri"/>
                <a:cs typeface="Calibri"/>
                <a:sym typeface="Calibri"/>
              </a:rPr>
              <a:t>st</a:t>
            </a:r>
            <a:r>
              <a:rPr lang="en-US" sz="1200" b="0" i="0" u="none" strike="noStrike">
                <a:solidFill>
                  <a:schemeClr val="dk1"/>
                </a:solidFill>
                <a:latin typeface="Calibri"/>
                <a:ea typeface="Calibri"/>
                <a:cs typeface="Calibri"/>
                <a:sym typeface="Calibri"/>
              </a:rPr>
              <a:t> Century explorers.  This web-based video and resource repository for educators focuses on preparing students in grades 3 -12 for a world requiring a solid foundation in the </a:t>
            </a:r>
            <a:r>
              <a:rPr lang="en-US" sz="1200" b="1" i="0" u="none" strike="noStrike">
                <a:solidFill>
                  <a:schemeClr val="dk1"/>
                </a:solidFill>
                <a:latin typeface="Calibri"/>
                <a:ea typeface="Calibri"/>
                <a:cs typeface="Calibri"/>
                <a:sym typeface="Calibri"/>
              </a:rPr>
              <a:t>s</a:t>
            </a:r>
            <a:r>
              <a:rPr lang="en-US" sz="1200" b="0" i="0" u="none" strike="noStrike">
                <a:solidFill>
                  <a:schemeClr val="dk1"/>
                </a:solidFill>
                <a:latin typeface="Calibri"/>
                <a:ea typeface="Calibri"/>
                <a:cs typeface="Calibri"/>
                <a:sym typeface="Calibri"/>
              </a:rPr>
              <a:t>ciences, </a:t>
            </a:r>
            <a:r>
              <a:rPr lang="en-US" sz="1200" b="1" i="0" u="none" strike="noStrike">
                <a:solidFill>
                  <a:schemeClr val="dk1"/>
                </a:solidFill>
                <a:latin typeface="Calibri"/>
                <a:ea typeface="Calibri"/>
                <a:cs typeface="Calibri"/>
                <a:sym typeface="Calibri"/>
              </a:rPr>
              <a:t>t</a:t>
            </a:r>
            <a:r>
              <a:rPr lang="en-US" sz="1200" b="0" i="0" u="none" strike="noStrike">
                <a:solidFill>
                  <a:schemeClr val="dk1"/>
                </a:solidFill>
                <a:latin typeface="Calibri"/>
                <a:ea typeface="Calibri"/>
                <a:cs typeface="Calibri"/>
                <a:sym typeface="Calibri"/>
              </a:rPr>
              <a:t>echnology, </a:t>
            </a:r>
            <a:r>
              <a:rPr lang="en-US" sz="1200" b="1" i="0" u="none" strike="noStrike">
                <a:solidFill>
                  <a:schemeClr val="dk1"/>
                </a:solidFill>
                <a:latin typeface="Calibri"/>
                <a:ea typeface="Calibri"/>
                <a:cs typeface="Calibri"/>
                <a:sym typeface="Calibri"/>
              </a:rPr>
              <a:t>e</a:t>
            </a:r>
            <a:r>
              <a:rPr lang="en-US" sz="1200" b="0" i="0" u="none" strike="noStrike">
                <a:solidFill>
                  <a:schemeClr val="dk1"/>
                </a:solidFill>
                <a:latin typeface="Calibri"/>
                <a:ea typeface="Calibri"/>
                <a:cs typeface="Calibri"/>
                <a:sym typeface="Calibri"/>
              </a:rPr>
              <a:t>ngineering, and </a:t>
            </a:r>
            <a:r>
              <a:rPr lang="en-US" sz="1200" b="1" i="0" u="none" strike="noStrike">
                <a:solidFill>
                  <a:schemeClr val="dk1"/>
                </a:solidFill>
                <a:latin typeface="Calibri"/>
                <a:ea typeface="Calibri"/>
                <a:cs typeface="Calibri"/>
                <a:sym typeface="Calibri"/>
              </a:rPr>
              <a:t>m</a:t>
            </a:r>
            <a:r>
              <a:rPr lang="en-US" sz="1200" b="0" i="0" u="none" strike="noStrike">
                <a:solidFill>
                  <a:schemeClr val="dk1"/>
                </a:solidFill>
                <a:latin typeface="Calibri"/>
                <a:ea typeface="Calibri"/>
                <a:cs typeface="Calibri"/>
                <a:sym typeface="Calibri"/>
              </a:rPr>
              <a:t>athematics (STEM).  Engaging and interactive resources are available on-demand for easy integration into any lesson plan.</a:t>
            </a:r>
            <a:endParaRPr/>
          </a:p>
        </p:txBody>
      </p:sp>
      <p:sp>
        <p:nvSpPr>
          <p:cNvPr id="499" name="Google Shape;4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NASA eClips™</a:t>
            </a:r>
            <a:r>
              <a:rPr lang="en-US" sz="1200" b="1" i="0" u="none" strike="noStrike">
                <a:solidFill>
                  <a:schemeClr val="dk1"/>
                </a:solidFill>
                <a:latin typeface="Calibri"/>
                <a:ea typeface="Calibri"/>
                <a:cs typeface="Calibri"/>
                <a:sym typeface="Calibri"/>
              </a:rPr>
              <a:t> resources support standards-based instruction by increasing STEM literacy in formal and nonformal settings.  The free video segments inform and engage students, through NASA-inspired, real world connections.</a:t>
            </a:r>
            <a:endParaRPr b="0"/>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Three NASA eClips™ programs</a:t>
            </a:r>
            <a:r>
              <a:rPr lang="en-US" sz="1200" b="0" i="0" u="none" strike="noStrike">
                <a:solidFill>
                  <a:schemeClr val="dk1"/>
                </a:solidFill>
                <a:latin typeface="Calibri"/>
                <a:ea typeface="Calibri"/>
                <a:cs typeface="Calibri"/>
                <a:sym typeface="Calibri"/>
              </a:rPr>
              <a:t> are tailored to meet the needs of students in grades 3-12.</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t>
            </a:r>
            <a:r>
              <a:rPr lang="en-US" sz="1200" b="1" i="0" u="none" strike="noStrike">
                <a:solidFill>
                  <a:schemeClr val="dk1"/>
                </a:solidFill>
                <a:latin typeface="Calibri"/>
                <a:ea typeface="Calibri"/>
                <a:cs typeface="Calibri"/>
                <a:sym typeface="Calibri"/>
              </a:rPr>
              <a:t>NASA Our World</a:t>
            </a:r>
            <a:r>
              <a:rPr lang="en-US" sz="1200" b="0" i="0" u="none" strike="noStrike">
                <a:solidFill>
                  <a:schemeClr val="dk1"/>
                </a:solidFill>
                <a:latin typeface="Calibri"/>
                <a:ea typeface="Calibri"/>
                <a:cs typeface="Calibri"/>
                <a:sym typeface="Calibri"/>
              </a:rPr>
              <a:t> videos (grades 3-5) help students understand the differences between science, the natural world, and engineering, the designed world.  These video segments supplement elementary learning objectives not only in science, technology, engineering and mathematics, but can also be used to support oral and written communication through contextual vocabulary development.</a:t>
            </a:r>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NASA Real World</a:t>
            </a:r>
            <a:r>
              <a:rPr lang="en-US" sz="1200" b="0" i="0" u="none" strike="noStrike">
                <a:solidFill>
                  <a:schemeClr val="dk1"/>
                </a:solidFill>
                <a:latin typeface="Calibri"/>
                <a:ea typeface="Calibri"/>
                <a:cs typeface="Calibri"/>
                <a:sym typeface="Calibri"/>
              </a:rPr>
              <a:t> segments (grades 6-8) connect classroom mathematics to 21st century careers and innovations and are designed to build a real-world, problem-solving context for mathematics.</a:t>
            </a:r>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NASA Launchpad</a:t>
            </a:r>
            <a:r>
              <a:rPr lang="en-US" sz="1200" b="0" i="0" u="none" strike="noStrike">
                <a:solidFill>
                  <a:schemeClr val="dk1"/>
                </a:solidFill>
                <a:latin typeface="Calibri"/>
                <a:ea typeface="Calibri"/>
                <a:cs typeface="Calibri"/>
                <a:sym typeface="Calibri"/>
              </a:rPr>
              <a:t> videos focus on NASA innovations and the technology that take us into the future.  These segments support project-based and problem-based learning experiences in science, mathematics, and career and technical education for students in grades 9-12.</a:t>
            </a:r>
            <a:endParaRPr/>
          </a:p>
          <a:p>
            <a:pPr marL="0" lvl="0" indent="0" algn="l" rtl="0">
              <a:spcBef>
                <a:spcPts val="0"/>
              </a:spcBef>
              <a:spcAft>
                <a:spcPts val="0"/>
              </a:spcAft>
              <a:buNone/>
            </a:pPr>
            <a:endParaRPr/>
          </a:p>
        </p:txBody>
      </p:sp>
      <p:sp>
        <p:nvSpPr>
          <p:cNvPr id="580" name="Google Shape;5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products and resources are develop based on the end users' needs and interests. Our technical advisory board and educator advisory board play a key role in the process. The boards are involved in every step of the production process and each member provides a unique perspective based on their personal talents or skills. The learners they serve review videos and provide feedback prior to publishing.</a:t>
            </a:r>
            <a:endParaRPr/>
          </a:p>
        </p:txBody>
      </p:sp>
      <p:sp>
        <p:nvSpPr>
          <p:cNvPr id="594" name="Google Shape;59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NASA eClips™ Educator Guides </a:t>
            </a:r>
            <a:r>
              <a:rPr lang="en-US" sz="1200" b="0" i="0" u="none" strike="noStrike">
                <a:solidFill>
                  <a:schemeClr val="dk1"/>
                </a:solidFill>
                <a:latin typeface="Calibri"/>
                <a:ea typeface="Calibri"/>
                <a:cs typeface="Calibri"/>
                <a:sym typeface="Calibri"/>
              </a:rPr>
              <a:t>provide examples of ways teachers may effectively integrate  the video segments into lesson plans using a 5E constructivist learning model. Each guide includes: instructional objectives, background information, instructions for implementing inquiry-based lessons, additional resources related to the topic and suggestions for extending or modifying lessons.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Guide Lites</a:t>
            </a:r>
            <a:r>
              <a:rPr lang="en-US" sz="1200" b="0" i="0" u="none" strike="noStrike">
                <a:solidFill>
                  <a:schemeClr val="dk1"/>
                </a:solidFill>
                <a:latin typeface="Calibri"/>
                <a:ea typeface="Calibri"/>
                <a:cs typeface="Calibri"/>
                <a:sym typeface="Calibri"/>
              </a:rPr>
              <a:t> are streamlined activities for varying audiences.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Guide Lites</a:t>
            </a:r>
            <a:r>
              <a:rPr lang="en-US" sz="1200" b="0" i="0" u="none" strike="noStrike">
                <a:solidFill>
                  <a:schemeClr val="dk1"/>
                </a:solidFill>
                <a:latin typeface="Calibri"/>
                <a:ea typeface="Calibri"/>
                <a:cs typeface="Calibri"/>
                <a:sym typeface="Calibri"/>
              </a:rPr>
              <a:t> that accompany NASA Spotlite videos, use the student-produced videos to build understanding of essential vocabulary through the collaborative use of Frayer Models.  Other </a:t>
            </a:r>
            <a:r>
              <a:rPr lang="en-US" sz="1200" b="1" i="0" u="none" strike="noStrike">
                <a:solidFill>
                  <a:schemeClr val="dk1"/>
                </a:solidFill>
                <a:latin typeface="Calibri"/>
                <a:ea typeface="Calibri"/>
                <a:cs typeface="Calibri"/>
                <a:sym typeface="Calibri"/>
              </a:rPr>
              <a:t>Guide Lites </a:t>
            </a:r>
            <a:r>
              <a:rPr lang="en-US" sz="1200" b="0" i="0" u="none" strike="noStrike">
                <a:solidFill>
                  <a:schemeClr val="dk1"/>
                </a:solidFill>
                <a:latin typeface="Calibri"/>
                <a:ea typeface="Calibri"/>
                <a:cs typeface="Calibri"/>
                <a:sym typeface="Calibri"/>
              </a:rPr>
              <a:t>focus on activities pulled from </a:t>
            </a:r>
            <a:r>
              <a:rPr lang="en-US" sz="1200" b="1" i="0" u="none" strike="noStrike">
                <a:solidFill>
                  <a:schemeClr val="dk1"/>
                </a:solidFill>
                <a:latin typeface="Calibri"/>
                <a:ea typeface="Calibri"/>
                <a:cs typeface="Calibri"/>
                <a:sym typeface="Calibri"/>
              </a:rPr>
              <a:t>Educator Guides</a:t>
            </a:r>
            <a:r>
              <a:rPr lang="en-US" sz="1200" b="0" i="0" u="none" strike="noStrike">
                <a:solidFill>
                  <a:schemeClr val="dk1"/>
                </a:solidFill>
                <a:latin typeface="Calibri"/>
                <a:ea typeface="Calibri"/>
                <a:cs typeface="Calibri"/>
                <a:sym typeface="Calibri"/>
              </a:rPr>
              <a:t> and are well-suited for phenomenon-based science inquiry and/or non-formal educational settings. All </a:t>
            </a:r>
            <a:r>
              <a:rPr lang="en-US" sz="1200" b="1" i="0" u="none" strike="noStrike">
                <a:solidFill>
                  <a:schemeClr val="dk1"/>
                </a:solidFill>
                <a:latin typeface="Calibri"/>
                <a:ea typeface="Calibri"/>
                <a:cs typeface="Calibri"/>
                <a:sym typeface="Calibri"/>
              </a:rPr>
              <a:t>Guide Lites</a:t>
            </a:r>
            <a:r>
              <a:rPr lang="en-US" sz="1200" b="0" i="0" u="none" strike="noStrike">
                <a:solidFill>
                  <a:schemeClr val="dk1"/>
                </a:solidFill>
                <a:latin typeface="Calibri"/>
                <a:ea typeface="Calibri"/>
                <a:cs typeface="Calibri"/>
                <a:sym typeface="Calibri"/>
              </a:rPr>
              <a:t> are organized using the 5E learning model.</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Design Packets </a:t>
            </a:r>
            <a:r>
              <a:rPr lang="en-US" sz="1200" b="0" i="0" u="none" strike="noStrike">
                <a:solidFill>
                  <a:schemeClr val="dk1"/>
                </a:solidFill>
                <a:latin typeface="Calibri"/>
                <a:ea typeface="Calibri"/>
                <a:cs typeface="Calibri"/>
                <a:sym typeface="Calibri"/>
              </a:rPr>
              <a:t>guide students through a design process and may be used for any design-based project to enhance standards-based curriculum.</a:t>
            </a:r>
            <a:endParaRPr/>
          </a:p>
        </p:txBody>
      </p:sp>
      <p:sp>
        <p:nvSpPr>
          <p:cNvPr id="613" name="Google Shape;61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Revised Design Packets </a:t>
            </a:r>
            <a:r>
              <a:rPr lang="en-US" sz="1200" b="0" i="0" u="none" strike="noStrike">
                <a:solidFill>
                  <a:schemeClr val="dk1"/>
                </a:solidFill>
                <a:latin typeface="Calibri"/>
                <a:ea typeface="Calibri"/>
                <a:cs typeface="Calibri"/>
                <a:sym typeface="Calibri"/>
              </a:rPr>
              <a:t>guide students through a design process and may be used for any design-based project to enhance standards-based curriculum.</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Interactive features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Implementation guide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Multi formats</a:t>
            </a:r>
            <a:endParaRPr/>
          </a:p>
        </p:txBody>
      </p:sp>
      <p:sp>
        <p:nvSpPr>
          <p:cNvPr id="624" name="Google Shape;62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NASA Spotlites</a:t>
            </a:r>
            <a:r>
              <a:rPr lang="en-US" sz="1200" b="0" i="0" u="none" strike="noStrike">
                <a:solidFill>
                  <a:schemeClr val="dk1"/>
                </a:solidFill>
                <a:latin typeface="Calibri"/>
                <a:ea typeface="Calibri"/>
                <a:cs typeface="Calibri"/>
                <a:sym typeface="Calibri"/>
              </a:rPr>
              <a:t> are short (90-120 second) student-produced videos designed to debunk nationally recognized science misconceptions.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Teachers may use the Spotlites video design challenge to increase their students’ science literacy and communication skills.  From research, to script, to screen, students build their own understanding of the science concept through creative video representations.  This project may be used by digital media, science, and English teachers as an authentic, interdisciplinary task. </a:t>
            </a:r>
            <a:endParaRPr/>
          </a:p>
          <a:p>
            <a:pPr marL="0" lvl="0" indent="0" algn="l" rtl="0">
              <a:spcBef>
                <a:spcPts val="0"/>
              </a:spcBef>
              <a:spcAft>
                <a:spcPts val="0"/>
              </a:spcAft>
              <a:buNone/>
            </a:pPr>
            <a:endParaRPr/>
          </a:p>
        </p:txBody>
      </p:sp>
      <p:sp>
        <p:nvSpPr>
          <p:cNvPr id="637" name="Google Shape;63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39"/>
        <p:cNvGrpSpPr/>
        <p:nvPr/>
      </p:nvGrpSpPr>
      <p:grpSpPr>
        <a:xfrm>
          <a:off x="0" y="0"/>
          <a:ext cx="0" cy="0"/>
          <a:chOff x="0" y="0"/>
          <a:chExt cx="0" cy="0"/>
        </a:xfrm>
      </p:grpSpPr>
      <p:pic>
        <p:nvPicPr>
          <p:cNvPr id="140" name="Google Shape;140;p112"/>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141" name="Google Shape;141;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112"/>
          <p:cNvSpPr>
            <a:spLocks noGrp="1"/>
          </p:cNvSpPr>
          <p:nvPr>
            <p:ph type="pic" idx="2"/>
          </p:nvPr>
        </p:nvSpPr>
        <p:spPr>
          <a:xfrm>
            <a:off x="849375" y="1190624"/>
            <a:ext cx="2194208" cy="2334955"/>
          </a:xfrm>
          <a:prstGeom prst="round2DiagRect">
            <a:avLst>
              <a:gd name="adj1" fmla="val 16667"/>
              <a:gd name="adj2" fmla="val 0"/>
            </a:avLst>
          </a:prstGeom>
          <a:noFill/>
          <a:ln w="38100" cap="flat" cmpd="sng">
            <a:solidFill>
              <a:srgbClr val="1AB4E8"/>
            </a:solidFill>
            <a:prstDash val="solid"/>
            <a:miter lim="800000"/>
            <a:headEnd type="none" w="sm" len="sm"/>
            <a:tailEnd type="none" w="sm" len="sm"/>
          </a:ln>
        </p:spPr>
      </p:sp>
      <p:sp>
        <p:nvSpPr>
          <p:cNvPr id="145" name="Google Shape;145;p112"/>
          <p:cNvSpPr>
            <a:spLocks noGrp="1"/>
          </p:cNvSpPr>
          <p:nvPr>
            <p:ph type="pic" idx="3"/>
          </p:nvPr>
        </p:nvSpPr>
        <p:spPr>
          <a:xfrm>
            <a:off x="3572309" y="1190624"/>
            <a:ext cx="2194208" cy="2334955"/>
          </a:xfrm>
          <a:prstGeom prst="round2DiagRect">
            <a:avLst>
              <a:gd name="adj1" fmla="val 16667"/>
              <a:gd name="adj2" fmla="val 0"/>
            </a:avLst>
          </a:prstGeom>
          <a:noFill/>
          <a:ln w="38100" cap="flat" cmpd="sng">
            <a:solidFill>
              <a:srgbClr val="1AB4E8"/>
            </a:solidFill>
            <a:prstDash val="solid"/>
            <a:miter lim="800000"/>
            <a:headEnd type="none" w="sm" len="sm"/>
            <a:tailEnd type="none" w="sm" len="sm"/>
          </a:ln>
        </p:spPr>
      </p:sp>
      <p:sp>
        <p:nvSpPr>
          <p:cNvPr id="146" name="Google Shape;146;p112"/>
          <p:cNvSpPr>
            <a:spLocks noGrp="1"/>
          </p:cNvSpPr>
          <p:nvPr>
            <p:ph type="pic" idx="4"/>
          </p:nvPr>
        </p:nvSpPr>
        <p:spPr>
          <a:xfrm>
            <a:off x="6295243" y="1190624"/>
            <a:ext cx="2194208" cy="2334955"/>
          </a:xfrm>
          <a:prstGeom prst="round2DiagRect">
            <a:avLst>
              <a:gd name="adj1" fmla="val 16667"/>
              <a:gd name="adj2" fmla="val 0"/>
            </a:avLst>
          </a:prstGeom>
          <a:noFill/>
          <a:ln w="38100" cap="flat" cmpd="sng">
            <a:solidFill>
              <a:srgbClr val="1AB4E8"/>
            </a:solidFill>
            <a:prstDash val="solid"/>
            <a:miter lim="800000"/>
            <a:headEnd type="none" w="sm" len="sm"/>
            <a:tailEnd type="none" w="sm" len="sm"/>
          </a:ln>
        </p:spPr>
      </p:sp>
      <p:sp>
        <p:nvSpPr>
          <p:cNvPr id="147" name="Google Shape;147;p112"/>
          <p:cNvSpPr>
            <a:spLocks noGrp="1"/>
          </p:cNvSpPr>
          <p:nvPr>
            <p:ph type="pic" idx="5"/>
          </p:nvPr>
        </p:nvSpPr>
        <p:spPr>
          <a:xfrm>
            <a:off x="9018176" y="1190624"/>
            <a:ext cx="2194208" cy="2334955"/>
          </a:xfrm>
          <a:prstGeom prst="round2DiagRect">
            <a:avLst>
              <a:gd name="adj1" fmla="val 16667"/>
              <a:gd name="adj2" fmla="val 0"/>
            </a:avLst>
          </a:prstGeom>
          <a:noFill/>
          <a:ln w="38100" cap="flat" cmpd="sng">
            <a:solidFill>
              <a:srgbClr val="1AB4E8"/>
            </a:solidFill>
            <a:prstDash val="solid"/>
            <a:miter lim="800000"/>
            <a:headEnd type="none" w="sm" len="sm"/>
            <a:tailEnd type="none" w="sm" len="sm"/>
          </a:ln>
        </p:spPr>
      </p:sp>
      <p:sp>
        <p:nvSpPr>
          <p:cNvPr id="148" name="Google Shape;148;p112"/>
          <p:cNvSpPr txBox="1">
            <a:spLocks noGrp="1"/>
          </p:cNvSpPr>
          <p:nvPr>
            <p:ph type="body" idx="1"/>
          </p:nvPr>
        </p:nvSpPr>
        <p:spPr>
          <a:xfrm>
            <a:off x="838201" y="4047362"/>
            <a:ext cx="2193606" cy="18390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12"/>
          <p:cNvSpPr txBox="1">
            <a:spLocks noGrp="1"/>
          </p:cNvSpPr>
          <p:nvPr>
            <p:ph type="body" idx="6"/>
          </p:nvPr>
        </p:nvSpPr>
        <p:spPr>
          <a:xfrm>
            <a:off x="3564860" y="4047362"/>
            <a:ext cx="2193606" cy="18390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12"/>
          <p:cNvSpPr txBox="1">
            <a:spLocks noGrp="1"/>
          </p:cNvSpPr>
          <p:nvPr>
            <p:ph type="body" idx="7"/>
          </p:nvPr>
        </p:nvSpPr>
        <p:spPr>
          <a:xfrm>
            <a:off x="6291519" y="4047362"/>
            <a:ext cx="2193606" cy="18390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112"/>
          <p:cNvSpPr txBox="1">
            <a:spLocks noGrp="1"/>
          </p:cNvSpPr>
          <p:nvPr>
            <p:ph type="body" idx="8"/>
          </p:nvPr>
        </p:nvSpPr>
        <p:spPr>
          <a:xfrm>
            <a:off x="9018177" y="4047362"/>
            <a:ext cx="2193606" cy="18390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12"/>
          <p:cNvSpPr txBox="1">
            <a:spLocks noGrp="1"/>
          </p:cNvSpPr>
          <p:nvPr>
            <p:ph type="title"/>
          </p:nvPr>
        </p:nvSpPr>
        <p:spPr>
          <a:xfrm>
            <a:off x="723900" y="138112"/>
            <a:ext cx="10629900"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3" name="Google Shape;153;p112" descr="Icon&#10;&#10;Description automatically generated"/>
          <p:cNvPicPr preferRelativeResize="0"/>
          <p:nvPr/>
        </p:nvPicPr>
        <p:blipFill rotWithShape="1">
          <a:blip r:embed="rId3">
            <a:alphaModFix/>
          </a:blip>
          <a:srcRect/>
          <a:stretch/>
        </p:blipFill>
        <p:spPr>
          <a:xfrm>
            <a:off x="10695513" y="114300"/>
            <a:ext cx="1417577" cy="977457"/>
          </a:xfrm>
          <a:prstGeom prst="rect">
            <a:avLst/>
          </a:prstGeom>
          <a:noFill/>
          <a:ln>
            <a:noFill/>
          </a:ln>
        </p:spPr>
      </p:pic>
      <p:cxnSp>
        <p:nvCxnSpPr>
          <p:cNvPr id="154" name="Google Shape;154;p112"/>
          <p:cNvCxnSpPr/>
          <p:nvPr/>
        </p:nvCxnSpPr>
        <p:spPr>
          <a:xfrm rot="10800000" flipH="1">
            <a:off x="0" y="914400"/>
            <a:ext cx="9958388" cy="23813"/>
          </a:xfrm>
          <a:prstGeom prst="straightConnector1">
            <a:avLst/>
          </a:prstGeom>
          <a:noFill/>
          <a:ln w="28575" cap="flat" cmpd="sng">
            <a:solidFill>
              <a:schemeClr val="lt1"/>
            </a:solidFill>
            <a:prstDash val="solid"/>
            <a:miter lim="800000"/>
            <a:headEnd type="none" w="sm" len="sm"/>
            <a:tailEnd type="none" w="sm" len="sm"/>
          </a:ln>
        </p:spPr>
      </p:cxn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5"/>
        <p:cNvGrpSpPr/>
        <p:nvPr/>
      </p:nvGrpSpPr>
      <p:grpSpPr>
        <a:xfrm>
          <a:off x="0" y="0"/>
          <a:ext cx="0" cy="0"/>
          <a:chOff x="0" y="0"/>
          <a:chExt cx="0" cy="0"/>
        </a:xfrm>
      </p:grpSpPr>
      <p:sp>
        <p:nvSpPr>
          <p:cNvPr id="156" name="Google Shape;156;p1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8" name="Google Shape;158;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1"/>
        <p:cNvGrpSpPr/>
        <p:nvPr/>
      </p:nvGrpSpPr>
      <p:grpSpPr>
        <a:xfrm>
          <a:off x="0" y="0"/>
          <a:ext cx="0" cy="0"/>
          <a:chOff x="0" y="0"/>
          <a:chExt cx="0" cy="0"/>
        </a:xfrm>
      </p:grpSpPr>
      <p:sp>
        <p:nvSpPr>
          <p:cNvPr id="162" name="Google Shape;162;p1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1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8"/>
        <p:cNvGrpSpPr/>
        <p:nvPr/>
      </p:nvGrpSpPr>
      <p:grpSpPr>
        <a:xfrm>
          <a:off x="0" y="0"/>
          <a:ext cx="0" cy="0"/>
          <a:chOff x="0" y="0"/>
          <a:chExt cx="0" cy="0"/>
        </a:xfrm>
      </p:grpSpPr>
      <p:sp>
        <p:nvSpPr>
          <p:cNvPr id="169" name="Google Shape;169;p1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1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p1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1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3" name="Google Shape;173;p1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7"/>
        <p:cNvGrpSpPr/>
        <p:nvPr/>
      </p:nvGrpSpPr>
      <p:grpSpPr>
        <a:xfrm>
          <a:off x="0" y="0"/>
          <a:ext cx="0" cy="0"/>
          <a:chOff x="0" y="0"/>
          <a:chExt cx="0" cy="0"/>
        </a:xfrm>
      </p:grpSpPr>
      <p:sp>
        <p:nvSpPr>
          <p:cNvPr id="178" name="Google Shape;178;p1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2"/>
        <p:cNvGrpSpPr/>
        <p:nvPr/>
      </p:nvGrpSpPr>
      <p:grpSpPr>
        <a:xfrm>
          <a:off x="0" y="0"/>
          <a:ext cx="0" cy="0"/>
          <a:chOff x="0" y="0"/>
          <a:chExt cx="0" cy="0"/>
        </a:xfrm>
      </p:grpSpPr>
      <p:sp>
        <p:nvSpPr>
          <p:cNvPr id="183" name="Google Shape;183;p1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1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5" name="Google Shape;185;p1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6" name="Google Shape;186;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9"/>
        <p:cNvGrpSpPr/>
        <p:nvPr/>
      </p:nvGrpSpPr>
      <p:grpSpPr>
        <a:xfrm>
          <a:off x="0" y="0"/>
          <a:ext cx="0" cy="0"/>
          <a:chOff x="0" y="0"/>
          <a:chExt cx="0" cy="0"/>
        </a:xfrm>
      </p:grpSpPr>
      <p:sp>
        <p:nvSpPr>
          <p:cNvPr id="190" name="Google Shape;190;p1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118"/>
          <p:cNvSpPr>
            <a:spLocks noGrp="1"/>
          </p:cNvSpPr>
          <p:nvPr>
            <p:ph type="pic" idx="2"/>
          </p:nvPr>
        </p:nvSpPr>
        <p:spPr>
          <a:xfrm>
            <a:off x="5183188" y="987425"/>
            <a:ext cx="6172200" cy="4873625"/>
          </a:xfrm>
          <a:prstGeom prst="rect">
            <a:avLst/>
          </a:prstGeom>
          <a:noFill/>
          <a:ln>
            <a:noFill/>
          </a:ln>
        </p:spPr>
      </p:sp>
      <p:sp>
        <p:nvSpPr>
          <p:cNvPr id="192" name="Google Shape;192;p1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3" name="Google Shape;193;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6"/>
        <p:cNvGrpSpPr/>
        <p:nvPr/>
      </p:nvGrpSpPr>
      <p:grpSpPr>
        <a:xfrm>
          <a:off x="0" y="0"/>
          <a:ext cx="0" cy="0"/>
          <a:chOff x="0" y="0"/>
          <a:chExt cx="0" cy="0"/>
        </a:xfrm>
      </p:grpSpPr>
      <p:sp>
        <p:nvSpPr>
          <p:cNvPr id="197" name="Google Shape;197;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1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2"/>
        <p:cNvGrpSpPr/>
        <p:nvPr/>
      </p:nvGrpSpPr>
      <p:grpSpPr>
        <a:xfrm>
          <a:off x="0" y="0"/>
          <a:ext cx="0" cy="0"/>
          <a:chOff x="0" y="0"/>
          <a:chExt cx="0" cy="0"/>
        </a:xfrm>
      </p:grpSpPr>
      <p:sp>
        <p:nvSpPr>
          <p:cNvPr id="203" name="Google Shape;203;p1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1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pic>
        <p:nvPicPr>
          <p:cNvPr id="67" name="Google Shape;67;p100"/>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68" name="Google Shape;68;p10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3" name="Google Shape;73;p10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4" name="Google Shape;74;p100" descr="Logo, icon&#10;&#10;Description automatically generated"/>
          <p:cNvPicPr preferRelativeResize="0"/>
          <p:nvPr/>
        </p:nvPicPr>
        <p:blipFill rotWithShape="1">
          <a:blip r:embed="rId4">
            <a:alphaModFix/>
          </a:blip>
          <a:srcRect/>
          <a:stretch/>
        </p:blipFill>
        <p:spPr>
          <a:xfrm>
            <a:off x="591228" y="512064"/>
            <a:ext cx="2141998" cy="1527391"/>
          </a:xfrm>
          <a:prstGeom prst="rect">
            <a:avLst/>
          </a:prstGeom>
          <a:noFill/>
          <a:ln>
            <a:noFill/>
          </a:ln>
        </p:spPr>
      </p:pic>
      <p:cxnSp>
        <p:nvCxnSpPr>
          <p:cNvPr id="75" name="Google Shape;75;p100"/>
          <p:cNvCxnSpPr/>
          <p:nvPr/>
        </p:nvCxnSpPr>
        <p:spPr>
          <a:xfrm>
            <a:off x="0" y="2514601"/>
            <a:ext cx="12192000" cy="0"/>
          </a:xfrm>
          <a:prstGeom prst="straightConnector1">
            <a:avLst/>
          </a:prstGeom>
          <a:noFill/>
          <a:ln w="76200" cap="flat" cmpd="sng">
            <a:solidFill>
              <a:srgbClr val="1AB4E8"/>
            </a:solidFill>
            <a:prstDash val="solid"/>
            <a:miter lim="800000"/>
            <a:headEnd type="none" w="sm" len="sm"/>
            <a:tailEnd type="none" w="sm" len="sm"/>
          </a:ln>
        </p:spPr>
      </p:cxnSp>
    </p:spTree>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with overlay" type="blank">
  <p:cSld name="BLANK">
    <p:spTree>
      <p:nvGrpSpPr>
        <p:cNvPr id="1" name="Shape 76"/>
        <p:cNvGrpSpPr/>
        <p:nvPr/>
      </p:nvGrpSpPr>
      <p:grpSpPr>
        <a:xfrm>
          <a:off x="0" y="0"/>
          <a:ext cx="0" cy="0"/>
          <a:chOff x="0" y="0"/>
          <a:chExt cx="0" cy="0"/>
        </a:xfrm>
      </p:grpSpPr>
      <p:pic>
        <p:nvPicPr>
          <p:cNvPr id="77" name="Google Shape;77;p104"/>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78" name="Google Shape;78;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81"/>
        <p:cNvGrpSpPr/>
        <p:nvPr/>
      </p:nvGrpSpPr>
      <p:grpSpPr>
        <a:xfrm>
          <a:off x="0" y="0"/>
          <a:ext cx="0" cy="0"/>
          <a:chOff x="0" y="0"/>
          <a:chExt cx="0" cy="0"/>
        </a:xfrm>
      </p:grpSpPr>
      <p:pic>
        <p:nvPicPr>
          <p:cNvPr id="82" name="Google Shape;82;p106"/>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83" name="Google Shape;83;p106"/>
          <p:cNvSpPr txBox="1">
            <a:spLocks noGrp="1"/>
          </p:cNvSpPr>
          <p:nvPr>
            <p:ph type="title"/>
          </p:nvPr>
        </p:nvSpPr>
        <p:spPr>
          <a:xfrm>
            <a:off x="723900" y="138112"/>
            <a:ext cx="10629900"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106"/>
          <p:cNvSpPr txBox="1">
            <a:spLocks noGrp="1"/>
          </p:cNvSpPr>
          <p:nvPr>
            <p:ph type="body" idx="1"/>
          </p:nvPr>
        </p:nvSpPr>
        <p:spPr>
          <a:xfrm>
            <a:off x="833438" y="1143000"/>
            <a:ext cx="10525125" cy="50958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8" name="Google Shape;88;p106" descr="Icon&#10;&#10;Description automatically generated"/>
          <p:cNvPicPr preferRelativeResize="0"/>
          <p:nvPr/>
        </p:nvPicPr>
        <p:blipFill rotWithShape="1">
          <a:blip r:embed="rId3">
            <a:alphaModFix/>
          </a:blip>
          <a:srcRect/>
          <a:stretch/>
        </p:blipFill>
        <p:spPr>
          <a:xfrm>
            <a:off x="10695513" y="114300"/>
            <a:ext cx="1417577" cy="977457"/>
          </a:xfrm>
          <a:prstGeom prst="rect">
            <a:avLst/>
          </a:prstGeom>
          <a:noFill/>
          <a:ln>
            <a:noFill/>
          </a:ln>
        </p:spPr>
      </p:pic>
      <p:cxnSp>
        <p:nvCxnSpPr>
          <p:cNvPr id="89" name="Google Shape;89;p106"/>
          <p:cNvCxnSpPr/>
          <p:nvPr/>
        </p:nvCxnSpPr>
        <p:spPr>
          <a:xfrm rot="10800000" flipH="1">
            <a:off x="0" y="914400"/>
            <a:ext cx="9958388" cy="23813"/>
          </a:xfrm>
          <a:prstGeom prst="straightConnector1">
            <a:avLst/>
          </a:prstGeom>
          <a:noFill/>
          <a:ln w="28575" cap="flat" cmpd="sng">
            <a:solidFill>
              <a:schemeClr val="lt1"/>
            </a:solidFill>
            <a:prstDash val="solid"/>
            <a:miter lim="800000"/>
            <a:headEnd type="none" w="sm" len="sm"/>
            <a:tailEnd type="none" w="sm" len="sm"/>
          </a:ln>
        </p:spPr>
      </p:cxn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ext Slide">
  <p:cSld name="1_Text Slide">
    <p:spTree>
      <p:nvGrpSpPr>
        <p:cNvPr id="1" name="Shape 90"/>
        <p:cNvGrpSpPr/>
        <p:nvPr/>
      </p:nvGrpSpPr>
      <p:grpSpPr>
        <a:xfrm>
          <a:off x="0" y="0"/>
          <a:ext cx="0" cy="0"/>
          <a:chOff x="0" y="0"/>
          <a:chExt cx="0" cy="0"/>
        </a:xfrm>
      </p:grpSpPr>
      <p:pic>
        <p:nvPicPr>
          <p:cNvPr id="91" name="Google Shape;91;p107"/>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92" name="Google Shape;92;p107"/>
          <p:cNvSpPr txBox="1">
            <a:spLocks noGrp="1"/>
          </p:cNvSpPr>
          <p:nvPr>
            <p:ph type="title"/>
          </p:nvPr>
        </p:nvSpPr>
        <p:spPr>
          <a:xfrm>
            <a:off x="723900" y="138112"/>
            <a:ext cx="10629900"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107"/>
          <p:cNvSpPr txBox="1">
            <a:spLocks noGrp="1"/>
          </p:cNvSpPr>
          <p:nvPr>
            <p:ph type="body" idx="1"/>
          </p:nvPr>
        </p:nvSpPr>
        <p:spPr>
          <a:xfrm>
            <a:off x="833438" y="1142999"/>
            <a:ext cx="10525125" cy="509587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7" name="Google Shape;97;p107" descr="Icon&#10;&#10;Description automatically generated"/>
          <p:cNvPicPr preferRelativeResize="0"/>
          <p:nvPr/>
        </p:nvPicPr>
        <p:blipFill rotWithShape="1">
          <a:blip r:embed="rId3">
            <a:alphaModFix/>
          </a:blip>
          <a:srcRect/>
          <a:stretch/>
        </p:blipFill>
        <p:spPr>
          <a:xfrm>
            <a:off x="10695513" y="114300"/>
            <a:ext cx="1417577" cy="977457"/>
          </a:xfrm>
          <a:prstGeom prst="rect">
            <a:avLst/>
          </a:prstGeom>
          <a:noFill/>
          <a:ln>
            <a:noFill/>
          </a:ln>
        </p:spPr>
      </p:pic>
      <p:cxnSp>
        <p:nvCxnSpPr>
          <p:cNvPr id="98" name="Google Shape;98;p107"/>
          <p:cNvCxnSpPr/>
          <p:nvPr/>
        </p:nvCxnSpPr>
        <p:spPr>
          <a:xfrm rot="10800000" flipH="1">
            <a:off x="0" y="914400"/>
            <a:ext cx="9958388" cy="23813"/>
          </a:xfrm>
          <a:prstGeom prst="straightConnector1">
            <a:avLst/>
          </a:prstGeom>
          <a:noFill/>
          <a:ln w="28575" cap="flat" cmpd="sng">
            <a:solidFill>
              <a:schemeClr val="lt1"/>
            </a:solidFill>
            <a:prstDash val="solid"/>
            <a:miter lim="800000"/>
            <a:headEnd type="none" w="sm" len="sm"/>
            <a:tailEnd type="none" w="sm" len="sm"/>
          </a:ln>
        </p:spPr>
      </p:cxn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99"/>
        <p:cNvGrpSpPr/>
        <p:nvPr/>
      </p:nvGrpSpPr>
      <p:grpSpPr>
        <a:xfrm>
          <a:off x="0" y="0"/>
          <a:ext cx="0" cy="0"/>
          <a:chOff x="0" y="0"/>
          <a:chExt cx="0" cy="0"/>
        </a:xfrm>
      </p:grpSpPr>
      <p:pic>
        <p:nvPicPr>
          <p:cNvPr id="100" name="Google Shape;100;p108"/>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101" name="Google Shape;101;p108"/>
          <p:cNvSpPr txBox="1">
            <a:spLocks noGrp="1"/>
          </p:cNvSpPr>
          <p:nvPr>
            <p:ph type="title"/>
          </p:nvPr>
        </p:nvSpPr>
        <p:spPr>
          <a:xfrm>
            <a:off x="723900" y="138112"/>
            <a:ext cx="10629900"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08"/>
          <p:cNvSpPr txBox="1">
            <a:spLocks noGrp="1"/>
          </p:cNvSpPr>
          <p:nvPr>
            <p:ph type="body" idx="1"/>
          </p:nvPr>
        </p:nvSpPr>
        <p:spPr>
          <a:xfrm>
            <a:off x="853217" y="1143000"/>
            <a:ext cx="5151343" cy="5105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08"/>
          <p:cNvSpPr txBox="1">
            <a:spLocks noGrp="1"/>
          </p:cNvSpPr>
          <p:nvPr>
            <p:ph type="body" idx="2"/>
          </p:nvPr>
        </p:nvSpPr>
        <p:spPr>
          <a:xfrm>
            <a:off x="6197600" y="1143000"/>
            <a:ext cx="5151343" cy="5105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7" name="Google Shape;107;p108" descr="Icon&#10;&#10;Description automatically generated"/>
          <p:cNvPicPr preferRelativeResize="0"/>
          <p:nvPr/>
        </p:nvPicPr>
        <p:blipFill rotWithShape="1">
          <a:blip r:embed="rId3">
            <a:alphaModFix/>
          </a:blip>
          <a:srcRect/>
          <a:stretch/>
        </p:blipFill>
        <p:spPr>
          <a:xfrm>
            <a:off x="10695513" y="114300"/>
            <a:ext cx="1417577" cy="977457"/>
          </a:xfrm>
          <a:prstGeom prst="rect">
            <a:avLst/>
          </a:prstGeom>
          <a:noFill/>
          <a:ln>
            <a:noFill/>
          </a:ln>
        </p:spPr>
      </p:pic>
      <p:cxnSp>
        <p:nvCxnSpPr>
          <p:cNvPr id="108" name="Google Shape;108;p108"/>
          <p:cNvCxnSpPr/>
          <p:nvPr/>
        </p:nvCxnSpPr>
        <p:spPr>
          <a:xfrm rot="10800000" flipH="1">
            <a:off x="0" y="914400"/>
            <a:ext cx="9958388" cy="23813"/>
          </a:xfrm>
          <a:prstGeom prst="straightConnector1">
            <a:avLst/>
          </a:prstGeom>
          <a:noFill/>
          <a:ln w="28575" cap="flat" cmpd="sng">
            <a:solidFill>
              <a:schemeClr val="lt1"/>
            </a:solidFill>
            <a:prstDash val="solid"/>
            <a:miter lim="800000"/>
            <a:headEnd type="none" w="sm" len="sm"/>
            <a:tailEnd type="none" w="sm" len="sm"/>
          </a:ln>
        </p:spPr>
      </p:cxn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109"/>
        <p:cNvGrpSpPr/>
        <p:nvPr/>
      </p:nvGrpSpPr>
      <p:grpSpPr>
        <a:xfrm>
          <a:off x="0" y="0"/>
          <a:ext cx="0" cy="0"/>
          <a:chOff x="0" y="0"/>
          <a:chExt cx="0" cy="0"/>
        </a:xfrm>
      </p:grpSpPr>
      <p:pic>
        <p:nvPicPr>
          <p:cNvPr id="110" name="Google Shape;110;p109"/>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111" name="Google Shape;111;p109"/>
          <p:cNvSpPr txBox="1">
            <a:spLocks noGrp="1"/>
          </p:cNvSpPr>
          <p:nvPr>
            <p:ph type="title"/>
          </p:nvPr>
        </p:nvSpPr>
        <p:spPr>
          <a:xfrm>
            <a:off x="723900" y="138112"/>
            <a:ext cx="10629900"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09"/>
          <p:cNvSpPr txBox="1">
            <a:spLocks noGrp="1"/>
          </p:cNvSpPr>
          <p:nvPr>
            <p:ph type="body" idx="1"/>
          </p:nvPr>
        </p:nvSpPr>
        <p:spPr>
          <a:xfrm>
            <a:off x="853217" y="1143000"/>
            <a:ext cx="3394851" cy="51054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09"/>
          <p:cNvSpPr txBox="1">
            <a:spLocks noGrp="1"/>
          </p:cNvSpPr>
          <p:nvPr>
            <p:ph type="body" idx="2"/>
          </p:nvPr>
        </p:nvSpPr>
        <p:spPr>
          <a:xfrm>
            <a:off x="4404248" y="1143000"/>
            <a:ext cx="3394851" cy="51054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09"/>
          <p:cNvSpPr txBox="1">
            <a:spLocks noGrp="1"/>
          </p:cNvSpPr>
          <p:nvPr>
            <p:ph type="body" idx="3"/>
          </p:nvPr>
        </p:nvSpPr>
        <p:spPr>
          <a:xfrm>
            <a:off x="7955280" y="1143000"/>
            <a:ext cx="3394851" cy="51054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8" name="Google Shape;118;p109" descr="Icon&#10;&#10;Description automatically generated"/>
          <p:cNvPicPr preferRelativeResize="0"/>
          <p:nvPr/>
        </p:nvPicPr>
        <p:blipFill rotWithShape="1">
          <a:blip r:embed="rId3">
            <a:alphaModFix/>
          </a:blip>
          <a:srcRect/>
          <a:stretch/>
        </p:blipFill>
        <p:spPr>
          <a:xfrm>
            <a:off x="10695513" y="114300"/>
            <a:ext cx="1417577" cy="977457"/>
          </a:xfrm>
          <a:prstGeom prst="rect">
            <a:avLst/>
          </a:prstGeom>
          <a:noFill/>
          <a:ln>
            <a:noFill/>
          </a:ln>
        </p:spPr>
      </p:pic>
      <p:cxnSp>
        <p:nvCxnSpPr>
          <p:cNvPr id="119" name="Google Shape;119;p109"/>
          <p:cNvCxnSpPr/>
          <p:nvPr/>
        </p:nvCxnSpPr>
        <p:spPr>
          <a:xfrm rot="10800000" flipH="1">
            <a:off x="0" y="914400"/>
            <a:ext cx="9958388" cy="23813"/>
          </a:xfrm>
          <a:prstGeom prst="straightConnector1">
            <a:avLst/>
          </a:prstGeom>
          <a:noFill/>
          <a:ln w="28575" cap="flat" cmpd="sng">
            <a:solidFill>
              <a:schemeClr val="lt1"/>
            </a:solidFill>
            <a:prstDash val="solid"/>
            <a:miter lim="800000"/>
            <a:headEnd type="none" w="sm" len="sm"/>
            <a:tailEnd type="none" w="sm" len="sm"/>
          </a:ln>
        </p:spPr>
      </p:cxn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20"/>
        <p:cNvGrpSpPr/>
        <p:nvPr/>
      </p:nvGrpSpPr>
      <p:grpSpPr>
        <a:xfrm>
          <a:off x="0" y="0"/>
          <a:ext cx="0" cy="0"/>
          <a:chOff x="0" y="0"/>
          <a:chExt cx="0" cy="0"/>
        </a:xfrm>
      </p:grpSpPr>
      <p:pic>
        <p:nvPicPr>
          <p:cNvPr id="121" name="Google Shape;121;p110"/>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122" name="Google Shape;122;p110"/>
          <p:cNvSpPr txBox="1">
            <a:spLocks noGrp="1"/>
          </p:cNvSpPr>
          <p:nvPr>
            <p:ph type="title"/>
          </p:nvPr>
        </p:nvSpPr>
        <p:spPr>
          <a:xfrm>
            <a:off x="723900" y="138112"/>
            <a:ext cx="10629900"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10"/>
          <p:cNvSpPr txBox="1">
            <a:spLocks noGrp="1"/>
          </p:cNvSpPr>
          <p:nvPr>
            <p:ph type="body" idx="1"/>
          </p:nvPr>
        </p:nvSpPr>
        <p:spPr>
          <a:xfrm>
            <a:off x="838200" y="1143000"/>
            <a:ext cx="10515600" cy="511492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27" name="Google Shape;127;p110" descr="Icon&#10;&#10;Description automatically generated"/>
          <p:cNvPicPr preferRelativeResize="0"/>
          <p:nvPr/>
        </p:nvPicPr>
        <p:blipFill rotWithShape="1">
          <a:blip r:embed="rId3">
            <a:alphaModFix/>
          </a:blip>
          <a:srcRect/>
          <a:stretch/>
        </p:blipFill>
        <p:spPr>
          <a:xfrm>
            <a:off x="10695513" y="114300"/>
            <a:ext cx="1417577" cy="977457"/>
          </a:xfrm>
          <a:prstGeom prst="rect">
            <a:avLst/>
          </a:prstGeom>
          <a:noFill/>
          <a:ln>
            <a:noFill/>
          </a:ln>
        </p:spPr>
      </p:pic>
      <p:cxnSp>
        <p:nvCxnSpPr>
          <p:cNvPr id="128" name="Google Shape;128;p110"/>
          <p:cNvCxnSpPr/>
          <p:nvPr/>
        </p:nvCxnSpPr>
        <p:spPr>
          <a:xfrm rot="10800000" flipH="1">
            <a:off x="0" y="914400"/>
            <a:ext cx="9958388" cy="23813"/>
          </a:xfrm>
          <a:prstGeom prst="straightConnector1">
            <a:avLst/>
          </a:prstGeom>
          <a:noFill/>
          <a:ln w="28575" cap="flat" cmpd="sng">
            <a:solidFill>
              <a:schemeClr val="lt1"/>
            </a:solidFill>
            <a:prstDash val="solid"/>
            <a:miter lim="800000"/>
            <a:headEnd type="none" w="sm" len="sm"/>
            <a:tailEnd type="none" w="sm" len="sm"/>
          </a:ln>
        </p:spPr>
      </p:cxn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Left">
  <p:cSld name="Picture Left">
    <p:spTree>
      <p:nvGrpSpPr>
        <p:cNvPr id="1" name="Shape 129"/>
        <p:cNvGrpSpPr/>
        <p:nvPr/>
      </p:nvGrpSpPr>
      <p:grpSpPr>
        <a:xfrm>
          <a:off x="0" y="0"/>
          <a:ext cx="0" cy="0"/>
          <a:chOff x="0" y="0"/>
          <a:chExt cx="0" cy="0"/>
        </a:xfrm>
      </p:grpSpPr>
      <p:pic>
        <p:nvPicPr>
          <p:cNvPr id="130" name="Google Shape;130;p111"/>
          <p:cNvPicPr preferRelativeResize="0"/>
          <p:nvPr/>
        </p:nvPicPr>
        <p:blipFill rotWithShape="1">
          <a:blip r:embed="rId2">
            <a:alphaModFix/>
          </a:blip>
          <a:srcRect/>
          <a:stretch/>
        </p:blipFill>
        <p:spPr>
          <a:xfrm>
            <a:off x="1" y="3429000"/>
            <a:ext cx="12191998" cy="3428999"/>
          </a:xfrm>
          <a:prstGeom prst="rect">
            <a:avLst/>
          </a:prstGeom>
          <a:noFill/>
          <a:ln>
            <a:noFill/>
          </a:ln>
        </p:spPr>
      </p:pic>
      <p:sp>
        <p:nvSpPr>
          <p:cNvPr id="131" name="Google Shape;131;p111"/>
          <p:cNvSpPr txBox="1">
            <a:spLocks noGrp="1"/>
          </p:cNvSpPr>
          <p:nvPr>
            <p:ph type="title"/>
          </p:nvPr>
        </p:nvSpPr>
        <p:spPr>
          <a:xfrm>
            <a:off x="723900" y="138112"/>
            <a:ext cx="10629900"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11"/>
          <p:cNvSpPr txBox="1">
            <a:spLocks noGrp="1"/>
          </p:cNvSpPr>
          <p:nvPr>
            <p:ph type="body" idx="1"/>
          </p:nvPr>
        </p:nvSpPr>
        <p:spPr>
          <a:xfrm>
            <a:off x="6172200" y="1174890"/>
            <a:ext cx="5181600" cy="507350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p111"/>
          <p:cNvSpPr>
            <a:spLocks noGrp="1"/>
          </p:cNvSpPr>
          <p:nvPr>
            <p:ph type="pic" idx="2"/>
          </p:nvPr>
        </p:nvSpPr>
        <p:spPr>
          <a:xfrm>
            <a:off x="838200" y="1166813"/>
            <a:ext cx="5176520" cy="5082023"/>
          </a:xfrm>
          <a:prstGeom prst="round2DiagRect">
            <a:avLst>
              <a:gd name="adj1" fmla="val 16667"/>
              <a:gd name="adj2" fmla="val 0"/>
            </a:avLst>
          </a:prstGeom>
          <a:noFill/>
          <a:ln w="38100" cap="flat" cmpd="sng">
            <a:solidFill>
              <a:srgbClr val="1AB4E8"/>
            </a:solidFill>
            <a:prstDash val="solid"/>
            <a:miter lim="800000"/>
            <a:headEnd type="none" w="sm" len="sm"/>
            <a:tailEnd type="none" w="sm" len="sm"/>
          </a:ln>
        </p:spPr>
      </p:sp>
      <p:pic>
        <p:nvPicPr>
          <p:cNvPr id="137" name="Google Shape;137;p111" descr="Icon&#10;&#10;Description automatically generated"/>
          <p:cNvPicPr preferRelativeResize="0"/>
          <p:nvPr/>
        </p:nvPicPr>
        <p:blipFill rotWithShape="1">
          <a:blip r:embed="rId3">
            <a:alphaModFix/>
          </a:blip>
          <a:srcRect/>
          <a:stretch/>
        </p:blipFill>
        <p:spPr>
          <a:xfrm>
            <a:off x="10695513" y="114300"/>
            <a:ext cx="1417577" cy="977457"/>
          </a:xfrm>
          <a:prstGeom prst="rect">
            <a:avLst/>
          </a:prstGeom>
          <a:noFill/>
          <a:ln>
            <a:noFill/>
          </a:ln>
        </p:spPr>
      </p:pic>
      <p:cxnSp>
        <p:nvCxnSpPr>
          <p:cNvPr id="138" name="Google Shape;138;p111"/>
          <p:cNvCxnSpPr/>
          <p:nvPr/>
        </p:nvCxnSpPr>
        <p:spPr>
          <a:xfrm rot="10800000" flipH="1">
            <a:off x="0" y="914400"/>
            <a:ext cx="9958388" cy="23813"/>
          </a:xfrm>
          <a:prstGeom prst="straightConnector1">
            <a:avLst/>
          </a:prstGeom>
          <a:noFill/>
          <a:ln w="28575" cap="flat" cmpd="sng">
            <a:solidFill>
              <a:schemeClr val="lt1"/>
            </a:solidFill>
            <a:prstDash val="solid"/>
            <a:miter lim="800000"/>
            <a:headEnd type="none" w="sm" len="sm"/>
            <a:tailEnd type="none" w="sm" len="sm"/>
          </a:ln>
        </p:spPr>
      </p:cxnSp>
    </p:spTree>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F26B43"/>
          </p15:clr>
        </p15:guide>
        <p15:guide id="2" pos="456">
          <p15:clr>
            <a:srgbClr val="F26B43"/>
          </p15:clr>
        </p15:guide>
        <p15:guide id="3" pos="7152">
          <p15:clr>
            <a:srgbClr val="F26B43"/>
          </p15:clr>
        </p15:guide>
        <p15:guide id="4" orient="horz" pos="2160">
          <p15:clr>
            <a:srgbClr val="F26B43"/>
          </p15:clr>
        </p15:guide>
        <p15:guide id="5" orient="horz" pos="3936">
          <p15:clr>
            <a:srgbClr val="F26B43"/>
          </p15:clr>
        </p15:guide>
        <p15:guide id="6" orient="horz" pos="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nasaeclips.arc.nasa.gov/"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nasaeclips.arc.nasa.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nasaeclips.arc.nasa.gov/" TargetMode="External"/><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7.pn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nasaeclips.arc.nasa.gov/" TargetMode="External"/><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hyperlink" Target="https://nasaeclips.arc.nasa.gov/"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nasaeclips.arc.nasa.gov/" TargetMode="External"/><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nasaeclips.arc.nasa.gov/"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9.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hyperlink" Target="https://nasaeclips.arc.nasa.gov/"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nasaeclips.arc.nasa.gov/" TargetMode="External"/><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
          <p:cNvSpPr txBox="1"/>
          <p:nvPr/>
        </p:nvSpPr>
        <p:spPr>
          <a:xfrm>
            <a:off x="1250250" y="3335166"/>
            <a:ext cx="10629900" cy="104460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00000"/>
              </a:lnSpc>
              <a:spcBef>
                <a:spcPts val="0"/>
              </a:spcBef>
              <a:spcAft>
                <a:spcPts val="0"/>
              </a:spcAft>
              <a:buClr>
                <a:srgbClr val="000000"/>
              </a:buClr>
              <a:buSzPct val="100000"/>
              <a:buFont typeface="Arial"/>
              <a:buNone/>
            </a:pPr>
            <a:r>
              <a:rPr lang="en-US" sz="8000" b="0" i="0" u="none" strike="noStrike" cap="none">
                <a:solidFill>
                  <a:srgbClr val="000000"/>
                </a:solidFill>
                <a:latin typeface="Calibri"/>
                <a:ea typeface="Calibri"/>
                <a:cs typeface="Calibri"/>
                <a:sym typeface="Calibri"/>
              </a:rPr>
              <a:t>NASA eClips™ 4D Resources</a:t>
            </a:r>
            <a:endParaRPr/>
          </a:p>
        </p:txBody>
      </p:sp>
      <p:pic>
        <p:nvPicPr>
          <p:cNvPr id="492" name="Google Shape;492;p4"/>
          <p:cNvPicPr preferRelativeResize="0"/>
          <p:nvPr/>
        </p:nvPicPr>
        <p:blipFill rotWithShape="1">
          <a:blip r:embed="rId3">
            <a:alphaModFix/>
          </a:blip>
          <a:srcRect/>
          <a:stretch/>
        </p:blipFill>
        <p:spPr>
          <a:xfrm>
            <a:off x="10266438" y="5655888"/>
            <a:ext cx="1371600" cy="714376"/>
          </a:xfrm>
          <a:prstGeom prst="rect">
            <a:avLst/>
          </a:prstGeom>
          <a:noFill/>
          <a:ln>
            <a:noFill/>
          </a:ln>
        </p:spPr>
      </p:pic>
      <p:pic>
        <p:nvPicPr>
          <p:cNvPr id="493" name="Google Shape;493;p4"/>
          <p:cNvPicPr preferRelativeResize="0"/>
          <p:nvPr/>
        </p:nvPicPr>
        <p:blipFill rotWithShape="1">
          <a:blip r:embed="rId4">
            <a:alphaModFix/>
          </a:blip>
          <a:srcRect/>
          <a:stretch/>
        </p:blipFill>
        <p:spPr>
          <a:xfrm>
            <a:off x="499533" y="5437444"/>
            <a:ext cx="3248521" cy="560370"/>
          </a:xfrm>
          <a:prstGeom prst="rect">
            <a:avLst/>
          </a:prstGeom>
          <a:noFill/>
          <a:ln>
            <a:noFill/>
          </a:ln>
        </p:spPr>
      </p:pic>
      <p:sp>
        <p:nvSpPr>
          <p:cNvPr id="494" name="Google Shape;494;p4"/>
          <p:cNvSpPr txBox="1">
            <a:spLocks noGrp="1"/>
          </p:cNvSpPr>
          <p:nvPr>
            <p:ph type="ftr" idx="11"/>
          </p:nvPr>
        </p:nvSpPr>
        <p:spPr>
          <a:xfrm>
            <a:off x="499533" y="6129833"/>
            <a:ext cx="3248521" cy="2404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800"/>
              <a:buFont typeface="Calibri"/>
              <a:buNone/>
            </a:pPr>
            <a:r>
              <a:rPr lang="en-US" sz="1800" b="0" i="0" u="sng" strike="noStrike" cap="none">
                <a:solidFill>
                  <a:srgbClr val="888888"/>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https://nasaeclips.arc.nasa.gov/</a:t>
            </a:r>
            <a:r>
              <a:rPr lang="en-US" sz="1800" b="0" i="0" u="none" strike="noStrike" cap="none">
                <a:solidFill>
                  <a:srgbClr val="888888"/>
                </a:solidFill>
                <a:latin typeface="Calibri"/>
                <a:ea typeface="Calibri"/>
                <a:cs typeface="Calibri"/>
                <a:sym typeface="Calibri"/>
              </a:rPr>
              <a:t>  </a:t>
            </a:r>
            <a:endParaRPr/>
          </a:p>
        </p:txBody>
      </p:sp>
      <p:pic>
        <p:nvPicPr>
          <p:cNvPr id="495" name="Google Shape;495;p4" descr="Qr code&#10;&#10;Description automatically generated"/>
          <p:cNvPicPr preferRelativeResize="0"/>
          <p:nvPr/>
        </p:nvPicPr>
        <p:blipFill rotWithShape="1">
          <a:blip r:embed="rId6">
            <a:alphaModFix/>
          </a:blip>
          <a:srcRect/>
          <a:stretch/>
        </p:blipFill>
        <p:spPr>
          <a:xfrm>
            <a:off x="4005543" y="5076265"/>
            <a:ext cx="1276350" cy="1295400"/>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13"/>
          <p:cNvPicPr preferRelativeResize="0"/>
          <p:nvPr/>
        </p:nvPicPr>
        <p:blipFill rotWithShape="1">
          <a:blip r:embed="rId3">
            <a:alphaModFix/>
          </a:blip>
          <a:srcRect l="28012" t="21523" r="21828" b="28967"/>
          <a:stretch/>
        </p:blipFill>
        <p:spPr>
          <a:xfrm>
            <a:off x="722081" y="1058851"/>
            <a:ext cx="5458968" cy="4163628"/>
          </a:xfrm>
          <a:prstGeom prst="rect">
            <a:avLst/>
          </a:prstGeom>
          <a:noFill/>
          <a:ln>
            <a:noFill/>
          </a:ln>
        </p:spPr>
      </p:pic>
      <p:sp>
        <p:nvSpPr>
          <p:cNvPr id="678" name="Google Shape;678;p13"/>
          <p:cNvSpPr txBox="1">
            <a:spLocks noGrp="1"/>
          </p:cNvSpPr>
          <p:nvPr>
            <p:ph type="title"/>
          </p:nvPr>
        </p:nvSpPr>
        <p:spPr>
          <a:xfrm>
            <a:off x="6720515" y="529467"/>
            <a:ext cx="4809406" cy="1842696"/>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400"/>
              <a:buFont typeface="Arial"/>
              <a:buNone/>
            </a:pPr>
            <a:r>
              <a:rPr lang="en-US" sz="4400"/>
              <a:t>Learn More at </a:t>
            </a:r>
            <a:endParaRPr/>
          </a:p>
        </p:txBody>
      </p:sp>
      <p:sp>
        <p:nvSpPr>
          <p:cNvPr id="679" name="Google Shape;679;p13"/>
          <p:cNvSpPr txBox="1">
            <a:spLocks noGrp="1"/>
          </p:cNvSpPr>
          <p:nvPr>
            <p:ph type="body" idx="1"/>
          </p:nvPr>
        </p:nvSpPr>
        <p:spPr>
          <a:xfrm>
            <a:off x="6452455" y="2531909"/>
            <a:ext cx="5640009" cy="812839"/>
          </a:xfrm>
          <a:prstGeom prst="rect">
            <a:avLst/>
          </a:prstGeom>
          <a:noFill/>
          <a:ln>
            <a:noFill/>
          </a:ln>
        </p:spPr>
        <p:txBody>
          <a:bodyPr spcFirstLastPara="1" wrap="square" lIns="91425" tIns="45700" rIns="91425" bIns="45700" anchor="t" anchorCtr="0">
            <a:normAutofit fontScale="77500" lnSpcReduction="20000"/>
          </a:bodyPr>
          <a:lstStyle/>
          <a:p>
            <a:pPr marL="0" lvl="0" indent="0" algn="r" rtl="0">
              <a:lnSpc>
                <a:spcPct val="100000"/>
              </a:lnSpc>
              <a:spcBef>
                <a:spcPts val="0"/>
              </a:spcBef>
              <a:spcAft>
                <a:spcPts val="0"/>
              </a:spcAft>
              <a:buClr>
                <a:srgbClr val="0C0C0C"/>
              </a:buClr>
              <a:buSzPct val="100000"/>
              <a:buNone/>
            </a:pPr>
            <a:r>
              <a:rPr lang="en-US" sz="3600" u="sng">
                <a:solidFill>
                  <a:srgbClr val="0C0C0C"/>
                </a:solidFill>
                <a:hlinkClick r:id="rId4">
                  <a:extLst>
                    <a:ext uri="{A12FA001-AC4F-418D-AE19-62706E023703}">
                      <ahyp:hlinkClr xmlns:ahyp="http://schemas.microsoft.com/office/drawing/2018/hyperlinkcolor" val="tx"/>
                    </a:ext>
                  </a:extLst>
                </a:hlinkClick>
              </a:rPr>
              <a:t>https://nasaeclips.arc.nasa.gov/</a:t>
            </a:r>
            <a:r>
              <a:rPr lang="en-US" sz="3600">
                <a:solidFill>
                  <a:srgbClr val="0C0C0C"/>
                </a:solidFill>
              </a:rPr>
              <a:t> </a:t>
            </a:r>
            <a:endParaRPr/>
          </a:p>
        </p:txBody>
      </p:sp>
      <p:pic>
        <p:nvPicPr>
          <p:cNvPr id="680" name="Google Shape;680;p13" descr="Qr code&#10;&#10;Description automatically generated"/>
          <p:cNvPicPr preferRelativeResize="0"/>
          <p:nvPr/>
        </p:nvPicPr>
        <p:blipFill rotWithShape="1">
          <a:blip r:embed="rId5">
            <a:alphaModFix/>
          </a:blip>
          <a:srcRect/>
          <a:stretch/>
        </p:blipFill>
        <p:spPr>
          <a:xfrm>
            <a:off x="8291395" y="3029131"/>
            <a:ext cx="2513480" cy="2550459"/>
          </a:xfrm>
          <a:prstGeom prst="rect">
            <a:avLst/>
          </a:prstGeom>
          <a:noFill/>
          <a:ln>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95"/>
          <p:cNvSpPr txBox="1">
            <a:spLocks noGrp="1"/>
          </p:cNvSpPr>
          <p:nvPr>
            <p:ph type="body" idx="4294967295"/>
          </p:nvPr>
        </p:nvSpPr>
        <p:spPr>
          <a:xfrm>
            <a:off x="795336" y="3479800"/>
            <a:ext cx="10525125" cy="2768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12121"/>
              </a:buClr>
              <a:buSzPts val="2000"/>
              <a:buNone/>
            </a:pPr>
            <a:r>
              <a:rPr lang="en-US" sz="2000" b="0" i="0" u="none" strike="noStrike">
                <a:solidFill>
                  <a:srgbClr val="212121"/>
                </a:solidFill>
              </a:rPr>
              <a:t>NASA eClips is managed by the National Institute of Aerospace on behalf of NASA</a:t>
            </a:r>
            <a:endParaRPr sz="2000"/>
          </a:p>
        </p:txBody>
      </p:sp>
      <p:pic>
        <p:nvPicPr>
          <p:cNvPr id="1435" name="Google Shape;1435;p95"/>
          <p:cNvPicPr preferRelativeResize="0"/>
          <p:nvPr/>
        </p:nvPicPr>
        <p:blipFill rotWithShape="1">
          <a:blip r:embed="rId3">
            <a:alphaModFix/>
          </a:blip>
          <a:srcRect/>
          <a:stretch/>
        </p:blipFill>
        <p:spPr>
          <a:xfrm>
            <a:off x="487932" y="5244336"/>
            <a:ext cx="11101835" cy="994539"/>
          </a:xfrm>
          <a:prstGeom prst="rect">
            <a:avLst/>
          </a:prstGeom>
          <a:noFill/>
          <a:ln>
            <a:noFill/>
          </a:ln>
        </p:spPr>
      </p:pic>
      <p:pic>
        <p:nvPicPr>
          <p:cNvPr id="1436" name="Google Shape;1436;p95" descr="A picture containing text, clock, watch&#10;&#10;Description automatically generated"/>
          <p:cNvPicPr preferRelativeResize="0"/>
          <p:nvPr/>
        </p:nvPicPr>
        <p:blipFill rotWithShape="1">
          <a:blip r:embed="rId4">
            <a:alphaModFix/>
          </a:blip>
          <a:srcRect/>
          <a:stretch/>
        </p:blipFill>
        <p:spPr>
          <a:xfrm>
            <a:off x="4742655" y="1721037"/>
            <a:ext cx="2630489" cy="1367854"/>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
          <p:cNvSpPr txBox="1">
            <a:spLocks noGrp="1"/>
          </p:cNvSpPr>
          <p:nvPr>
            <p:ph type="title"/>
          </p:nvPr>
        </p:nvSpPr>
        <p:spPr>
          <a:xfrm>
            <a:off x="304801" y="4977464"/>
            <a:ext cx="3614056" cy="146304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2800"/>
              <a:buFont typeface="Arial"/>
              <a:buNone/>
            </a:pPr>
            <a:r>
              <a:rPr lang="en-US" sz="2800"/>
              <a:t>NASA </a:t>
            </a:r>
            <a:r>
              <a:rPr lang="en-US" sz="2800" cap="none"/>
              <a:t>e</a:t>
            </a:r>
            <a:r>
              <a:rPr lang="en-US" sz="2800"/>
              <a:t>C</a:t>
            </a:r>
            <a:r>
              <a:rPr lang="en-US" sz="2800" cap="none"/>
              <a:t>lips</a:t>
            </a:r>
            <a:r>
              <a:rPr lang="en-US" sz="2800"/>
              <a:t> 4D </a:t>
            </a:r>
            <a:r>
              <a:rPr lang="en-US" sz="2800" cap="none"/>
              <a:t>Resources</a:t>
            </a:r>
            <a:endParaRPr sz="2800"/>
          </a:p>
        </p:txBody>
      </p:sp>
      <p:pic>
        <p:nvPicPr>
          <p:cNvPr id="502" name="Google Shape;502;p5">
            <a:hlinkClick r:id="rId3"/>
          </p:cNvPr>
          <p:cNvPicPr preferRelativeResize="0"/>
          <p:nvPr/>
        </p:nvPicPr>
        <p:blipFill rotWithShape="1">
          <a:blip r:embed="rId4">
            <a:alphaModFix/>
          </a:blip>
          <a:srcRect l="8289" t="28858" r="8211" b="45636"/>
          <a:stretch/>
        </p:blipFill>
        <p:spPr>
          <a:xfrm>
            <a:off x="4048607" y="5028403"/>
            <a:ext cx="8143384" cy="1827784"/>
          </a:xfrm>
          <a:prstGeom prst="rect">
            <a:avLst/>
          </a:prstGeom>
          <a:noFill/>
          <a:ln>
            <a:noFill/>
          </a:ln>
        </p:spPr>
      </p:pic>
      <p:pic>
        <p:nvPicPr>
          <p:cNvPr id="503" name="Google Shape;503;p5"/>
          <p:cNvPicPr preferRelativeResize="0"/>
          <p:nvPr/>
        </p:nvPicPr>
        <p:blipFill rotWithShape="1">
          <a:blip r:embed="rId5">
            <a:alphaModFix/>
          </a:blip>
          <a:srcRect/>
          <a:stretch/>
        </p:blipFill>
        <p:spPr>
          <a:xfrm>
            <a:off x="3040083" y="4021317"/>
            <a:ext cx="1338837" cy="617670"/>
          </a:xfrm>
          <a:prstGeom prst="rect">
            <a:avLst/>
          </a:prstGeom>
          <a:noFill/>
          <a:ln>
            <a:noFill/>
          </a:ln>
        </p:spPr>
      </p:pic>
      <p:pic>
        <p:nvPicPr>
          <p:cNvPr id="504" name="Google Shape;504;p5"/>
          <p:cNvPicPr preferRelativeResize="0"/>
          <p:nvPr/>
        </p:nvPicPr>
        <p:blipFill rotWithShape="1">
          <a:blip r:embed="rId6">
            <a:alphaModFix/>
          </a:blip>
          <a:srcRect/>
          <a:stretch/>
        </p:blipFill>
        <p:spPr>
          <a:xfrm>
            <a:off x="356256" y="3947246"/>
            <a:ext cx="1116285" cy="762679"/>
          </a:xfrm>
          <a:prstGeom prst="rect">
            <a:avLst/>
          </a:prstGeom>
          <a:noFill/>
          <a:ln w="9525" cap="flat" cmpd="sng">
            <a:solidFill>
              <a:schemeClr val="dk1"/>
            </a:solidFill>
            <a:prstDash val="solid"/>
            <a:round/>
            <a:headEnd type="none" w="sm" len="sm"/>
            <a:tailEnd type="none" w="sm" len="sm"/>
          </a:ln>
        </p:spPr>
      </p:pic>
      <p:pic>
        <p:nvPicPr>
          <p:cNvPr id="505" name="Google Shape;505;p5"/>
          <p:cNvPicPr preferRelativeResize="0"/>
          <p:nvPr/>
        </p:nvPicPr>
        <p:blipFill rotWithShape="1">
          <a:blip r:embed="rId7">
            <a:alphaModFix/>
          </a:blip>
          <a:srcRect/>
          <a:stretch/>
        </p:blipFill>
        <p:spPr>
          <a:xfrm>
            <a:off x="1615199" y="3982537"/>
            <a:ext cx="1306129" cy="651798"/>
          </a:xfrm>
          <a:prstGeom prst="rect">
            <a:avLst/>
          </a:prstGeom>
          <a:noFill/>
          <a:ln>
            <a:noFill/>
          </a:ln>
        </p:spPr>
      </p:pic>
      <p:pic>
        <p:nvPicPr>
          <p:cNvPr id="506" name="Google Shape;506;p5"/>
          <p:cNvPicPr preferRelativeResize="0"/>
          <p:nvPr/>
        </p:nvPicPr>
        <p:blipFill rotWithShape="1">
          <a:blip r:embed="rId8">
            <a:alphaModFix/>
          </a:blip>
          <a:srcRect/>
          <a:stretch/>
        </p:blipFill>
        <p:spPr>
          <a:xfrm>
            <a:off x="6231942" y="3993777"/>
            <a:ext cx="1654131" cy="597711"/>
          </a:xfrm>
          <a:prstGeom prst="rect">
            <a:avLst/>
          </a:prstGeom>
          <a:noFill/>
          <a:ln w="9525" cap="flat" cmpd="sng">
            <a:solidFill>
              <a:schemeClr val="dk1"/>
            </a:solidFill>
            <a:prstDash val="solid"/>
            <a:round/>
            <a:headEnd type="none" w="sm" len="sm"/>
            <a:tailEnd type="none" w="sm" len="sm"/>
          </a:ln>
        </p:spPr>
      </p:pic>
      <p:grpSp>
        <p:nvGrpSpPr>
          <p:cNvPr id="507" name="Google Shape;507;p5"/>
          <p:cNvGrpSpPr/>
          <p:nvPr/>
        </p:nvGrpSpPr>
        <p:grpSpPr>
          <a:xfrm>
            <a:off x="189136" y="303365"/>
            <a:ext cx="7003450" cy="3582221"/>
            <a:chOff x="-151943" y="-33880"/>
            <a:chExt cx="7003450" cy="3582221"/>
          </a:xfrm>
        </p:grpSpPr>
        <p:sp>
          <p:nvSpPr>
            <p:cNvPr id="508" name="Google Shape;508;p5"/>
            <p:cNvSpPr/>
            <p:nvPr/>
          </p:nvSpPr>
          <p:spPr>
            <a:xfrm>
              <a:off x="6000200" y="2110803"/>
              <a:ext cx="176023" cy="402436"/>
            </a:xfrm>
            <a:custGeom>
              <a:avLst/>
              <a:gdLst/>
              <a:ahLst/>
              <a:cxnLst/>
              <a:rect l="l" t="t" r="r" b="b"/>
              <a:pathLst>
                <a:path w="120000" h="120000" extrusionOk="0">
                  <a:moveTo>
                    <a:pt x="0" y="0"/>
                  </a:moveTo>
                  <a:lnTo>
                    <a:pt x="0" y="82225"/>
                  </a:lnTo>
                  <a:lnTo>
                    <a:pt x="120000" y="82225"/>
                  </a:lnTo>
                  <a:lnTo>
                    <a:pt x="120000" y="120000"/>
                  </a:lnTo>
                </a:path>
              </a:pathLst>
            </a:custGeom>
            <a:noFill/>
            <a:ln w="12700" cap="flat" cmpd="sng">
              <a:solidFill>
                <a:srgbClr val="3A66B1"/>
              </a:solidFill>
              <a:prstDash val="solid"/>
              <a:miter lim="800000"/>
              <a:headEnd type="none" w="sm" len="sm"/>
              <a:tailEnd type="none" w="sm" len="sm"/>
            </a:ln>
          </p:spPr>
        </p:sp>
        <p:sp>
          <p:nvSpPr>
            <p:cNvPr id="509" name="Google Shape;509;p5"/>
            <p:cNvSpPr/>
            <p:nvPr/>
          </p:nvSpPr>
          <p:spPr>
            <a:xfrm>
              <a:off x="4126597" y="834477"/>
              <a:ext cx="1873602" cy="407967"/>
            </a:xfrm>
            <a:custGeom>
              <a:avLst/>
              <a:gdLst/>
              <a:ahLst/>
              <a:cxnLst/>
              <a:rect l="l" t="t" r="r" b="b"/>
              <a:pathLst>
                <a:path w="120000" h="120000" extrusionOk="0">
                  <a:moveTo>
                    <a:pt x="0" y="0"/>
                  </a:moveTo>
                  <a:lnTo>
                    <a:pt x="0" y="82737"/>
                  </a:lnTo>
                  <a:lnTo>
                    <a:pt x="120000" y="82737"/>
                  </a:lnTo>
                  <a:lnTo>
                    <a:pt x="120000" y="120000"/>
                  </a:lnTo>
                </a:path>
              </a:pathLst>
            </a:custGeom>
            <a:noFill/>
            <a:ln w="12700" cap="flat" cmpd="sng">
              <a:solidFill>
                <a:srgbClr val="345A99"/>
              </a:solidFill>
              <a:prstDash val="solid"/>
              <a:miter lim="800000"/>
              <a:headEnd type="none" w="sm" len="sm"/>
              <a:tailEnd type="none" w="sm" len="sm"/>
            </a:ln>
          </p:spPr>
        </p:sp>
        <p:sp>
          <p:nvSpPr>
            <p:cNvPr id="510" name="Google Shape;510;p5"/>
            <p:cNvSpPr/>
            <p:nvPr/>
          </p:nvSpPr>
          <p:spPr>
            <a:xfrm>
              <a:off x="3068048" y="2136176"/>
              <a:ext cx="1718540" cy="399460"/>
            </a:xfrm>
            <a:custGeom>
              <a:avLst/>
              <a:gdLst/>
              <a:ahLst/>
              <a:cxnLst/>
              <a:rect l="l" t="t" r="r" b="b"/>
              <a:pathLst>
                <a:path w="120000" h="120000" extrusionOk="0">
                  <a:moveTo>
                    <a:pt x="0" y="0"/>
                  </a:moveTo>
                  <a:lnTo>
                    <a:pt x="0" y="81944"/>
                  </a:lnTo>
                  <a:lnTo>
                    <a:pt x="120000" y="81944"/>
                  </a:lnTo>
                  <a:lnTo>
                    <a:pt x="120000" y="120000"/>
                  </a:lnTo>
                </a:path>
              </a:pathLst>
            </a:custGeom>
            <a:noFill/>
            <a:ln w="12700" cap="flat" cmpd="sng">
              <a:solidFill>
                <a:srgbClr val="3A66B1"/>
              </a:solidFill>
              <a:prstDash val="solid"/>
              <a:miter lim="800000"/>
              <a:headEnd type="none" w="sm" len="sm"/>
              <a:tailEnd type="none" w="sm" len="sm"/>
            </a:ln>
          </p:spPr>
        </p:sp>
        <p:sp>
          <p:nvSpPr>
            <p:cNvPr id="511" name="Google Shape;511;p5"/>
            <p:cNvSpPr/>
            <p:nvPr/>
          </p:nvSpPr>
          <p:spPr>
            <a:xfrm>
              <a:off x="3068048" y="2136176"/>
              <a:ext cx="171382" cy="399460"/>
            </a:xfrm>
            <a:custGeom>
              <a:avLst/>
              <a:gdLst/>
              <a:ahLst/>
              <a:cxnLst/>
              <a:rect l="l" t="t" r="r" b="b"/>
              <a:pathLst>
                <a:path w="120000" h="120000" extrusionOk="0">
                  <a:moveTo>
                    <a:pt x="0" y="0"/>
                  </a:moveTo>
                  <a:lnTo>
                    <a:pt x="0" y="81944"/>
                  </a:lnTo>
                  <a:lnTo>
                    <a:pt x="120000" y="81944"/>
                  </a:lnTo>
                  <a:lnTo>
                    <a:pt x="120000" y="120000"/>
                  </a:lnTo>
                </a:path>
              </a:pathLst>
            </a:custGeom>
            <a:noFill/>
            <a:ln w="12700" cap="flat" cmpd="sng">
              <a:solidFill>
                <a:srgbClr val="3A66B1"/>
              </a:solidFill>
              <a:prstDash val="solid"/>
              <a:miter lim="800000"/>
              <a:headEnd type="none" w="sm" len="sm"/>
              <a:tailEnd type="none" w="sm" len="sm"/>
            </a:ln>
          </p:spPr>
        </p:sp>
        <p:sp>
          <p:nvSpPr>
            <p:cNvPr id="512" name="Google Shape;512;p5"/>
            <p:cNvSpPr/>
            <p:nvPr/>
          </p:nvSpPr>
          <p:spPr>
            <a:xfrm>
              <a:off x="1795122" y="2136176"/>
              <a:ext cx="1272925" cy="399460"/>
            </a:xfrm>
            <a:custGeom>
              <a:avLst/>
              <a:gdLst/>
              <a:ahLst/>
              <a:cxnLst/>
              <a:rect l="l" t="t" r="r" b="b"/>
              <a:pathLst>
                <a:path w="120000" h="120000" extrusionOk="0">
                  <a:moveTo>
                    <a:pt x="120000" y="0"/>
                  </a:moveTo>
                  <a:lnTo>
                    <a:pt x="120000" y="81944"/>
                  </a:lnTo>
                  <a:lnTo>
                    <a:pt x="0" y="81944"/>
                  </a:lnTo>
                  <a:lnTo>
                    <a:pt x="0" y="120000"/>
                  </a:lnTo>
                </a:path>
              </a:pathLst>
            </a:custGeom>
            <a:noFill/>
            <a:ln w="12700" cap="flat" cmpd="sng">
              <a:solidFill>
                <a:srgbClr val="3A66B1"/>
              </a:solidFill>
              <a:prstDash val="solid"/>
              <a:miter lim="800000"/>
              <a:headEnd type="none" w="sm" len="sm"/>
              <a:tailEnd type="none" w="sm" len="sm"/>
            </a:ln>
          </p:spPr>
        </p:sp>
        <p:sp>
          <p:nvSpPr>
            <p:cNvPr id="513" name="Google Shape;513;p5"/>
            <p:cNvSpPr/>
            <p:nvPr/>
          </p:nvSpPr>
          <p:spPr>
            <a:xfrm>
              <a:off x="430437" y="2136176"/>
              <a:ext cx="2637610" cy="399460"/>
            </a:xfrm>
            <a:custGeom>
              <a:avLst/>
              <a:gdLst/>
              <a:ahLst/>
              <a:cxnLst/>
              <a:rect l="l" t="t" r="r" b="b"/>
              <a:pathLst>
                <a:path w="120000" h="120000" extrusionOk="0">
                  <a:moveTo>
                    <a:pt x="120000" y="0"/>
                  </a:moveTo>
                  <a:lnTo>
                    <a:pt x="120000" y="81944"/>
                  </a:lnTo>
                  <a:lnTo>
                    <a:pt x="0" y="81944"/>
                  </a:lnTo>
                  <a:lnTo>
                    <a:pt x="0" y="120000"/>
                  </a:lnTo>
                </a:path>
              </a:pathLst>
            </a:custGeom>
            <a:noFill/>
            <a:ln w="12700" cap="flat" cmpd="sng">
              <a:solidFill>
                <a:srgbClr val="3A66B1"/>
              </a:solidFill>
              <a:prstDash val="solid"/>
              <a:miter lim="800000"/>
              <a:headEnd type="none" w="sm" len="sm"/>
              <a:tailEnd type="none" w="sm" len="sm"/>
            </a:ln>
          </p:spPr>
        </p:sp>
        <p:sp>
          <p:nvSpPr>
            <p:cNvPr id="514" name="Google Shape;514;p5"/>
            <p:cNvSpPr/>
            <p:nvPr/>
          </p:nvSpPr>
          <p:spPr>
            <a:xfrm>
              <a:off x="3068048" y="834477"/>
              <a:ext cx="1058549" cy="433341"/>
            </a:xfrm>
            <a:custGeom>
              <a:avLst/>
              <a:gdLst/>
              <a:ahLst/>
              <a:cxnLst/>
              <a:rect l="l" t="t" r="r" b="b"/>
              <a:pathLst>
                <a:path w="120000" h="120000" extrusionOk="0">
                  <a:moveTo>
                    <a:pt x="120000" y="0"/>
                  </a:moveTo>
                  <a:lnTo>
                    <a:pt x="120000" y="84919"/>
                  </a:lnTo>
                  <a:lnTo>
                    <a:pt x="0" y="84919"/>
                  </a:lnTo>
                  <a:lnTo>
                    <a:pt x="0" y="120000"/>
                  </a:lnTo>
                </a:path>
              </a:pathLst>
            </a:custGeom>
            <a:noFill/>
            <a:ln w="12700" cap="flat" cmpd="sng">
              <a:solidFill>
                <a:srgbClr val="345A99"/>
              </a:solidFill>
              <a:prstDash val="solid"/>
              <a:miter lim="800000"/>
              <a:headEnd type="none" w="sm" len="sm"/>
              <a:tailEnd type="none" w="sm" len="sm"/>
            </a:ln>
          </p:spPr>
        </p:sp>
        <p:sp>
          <p:nvSpPr>
            <p:cNvPr id="515" name="Google Shape;515;p5"/>
            <p:cNvSpPr/>
            <p:nvPr/>
          </p:nvSpPr>
          <p:spPr>
            <a:xfrm>
              <a:off x="3442851" y="-33880"/>
              <a:ext cx="1367493" cy="86835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3594794" y="110465"/>
              <a:ext cx="1367493" cy="86835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txBox="1"/>
            <p:nvPr/>
          </p:nvSpPr>
          <p:spPr>
            <a:xfrm>
              <a:off x="3620227" y="135898"/>
              <a:ext cx="1316627" cy="81749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Videos</a:t>
              </a:r>
              <a:endParaRPr/>
            </a:p>
          </p:txBody>
        </p:sp>
        <p:sp>
          <p:nvSpPr>
            <p:cNvPr id="518" name="Google Shape;518;p5"/>
            <p:cNvSpPr/>
            <p:nvPr/>
          </p:nvSpPr>
          <p:spPr>
            <a:xfrm>
              <a:off x="2384301" y="1267818"/>
              <a:ext cx="1367493" cy="86835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2536245" y="1412165"/>
              <a:ext cx="1367493" cy="86835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txBox="1"/>
            <p:nvPr/>
          </p:nvSpPr>
          <p:spPr>
            <a:xfrm>
              <a:off x="2561678" y="1437598"/>
              <a:ext cx="1316627" cy="81749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Professional </a:t>
              </a:r>
              <a:endParaRPr/>
            </a:p>
          </p:txBody>
        </p:sp>
        <p:sp>
          <p:nvSpPr>
            <p:cNvPr id="521" name="Google Shape;521;p5"/>
            <p:cNvSpPr/>
            <p:nvPr/>
          </p:nvSpPr>
          <p:spPr>
            <a:xfrm>
              <a:off x="-151943" y="2535637"/>
              <a:ext cx="1164762" cy="86835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0" y="2679983"/>
              <a:ext cx="1164762" cy="86835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txBox="1"/>
            <p:nvPr/>
          </p:nvSpPr>
          <p:spPr>
            <a:xfrm>
              <a:off x="25433" y="2705416"/>
              <a:ext cx="1113896" cy="81749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Elementary</a:t>
              </a:r>
              <a:endParaRPr/>
            </a:p>
            <a:p>
              <a:pPr marL="0" marR="0" lvl="0" indent="0" algn="ctr" rtl="0">
                <a:lnSpc>
                  <a:spcPct val="90000"/>
                </a:lnSpc>
                <a:spcBef>
                  <a:spcPts val="42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School</a:t>
              </a:r>
              <a:endParaRPr/>
            </a:p>
          </p:txBody>
        </p:sp>
        <p:sp>
          <p:nvSpPr>
            <p:cNvPr id="524" name="Google Shape;524;p5"/>
            <p:cNvSpPr/>
            <p:nvPr/>
          </p:nvSpPr>
          <p:spPr>
            <a:xfrm>
              <a:off x="1177166" y="2535637"/>
              <a:ext cx="1235912" cy="86835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1329109" y="2679983"/>
              <a:ext cx="1235912" cy="86835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txBox="1"/>
            <p:nvPr/>
          </p:nvSpPr>
          <p:spPr>
            <a:xfrm>
              <a:off x="1354542" y="2705416"/>
              <a:ext cx="1185046" cy="81749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Middle School</a:t>
              </a:r>
              <a:endParaRPr/>
            </a:p>
          </p:txBody>
        </p:sp>
        <p:sp>
          <p:nvSpPr>
            <p:cNvPr id="527" name="Google Shape;527;p5"/>
            <p:cNvSpPr/>
            <p:nvPr/>
          </p:nvSpPr>
          <p:spPr>
            <a:xfrm>
              <a:off x="2555684" y="2535637"/>
              <a:ext cx="1367493" cy="86835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2707628" y="2679983"/>
              <a:ext cx="1367493" cy="86835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txBox="1"/>
            <p:nvPr/>
          </p:nvSpPr>
          <p:spPr>
            <a:xfrm>
              <a:off x="2733061" y="2705416"/>
              <a:ext cx="1316627" cy="81749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High </a:t>
              </a:r>
              <a:endParaRPr/>
            </a:p>
            <a:p>
              <a:pPr marL="0" marR="0" lvl="0" indent="0" algn="ctr" rtl="0">
                <a:lnSpc>
                  <a:spcPct val="90000"/>
                </a:lnSpc>
                <a:spcBef>
                  <a:spcPts val="42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School</a:t>
              </a:r>
              <a:endParaRPr/>
            </a:p>
          </p:txBody>
        </p:sp>
        <p:sp>
          <p:nvSpPr>
            <p:cNvPr id="530" name="Google Shape;530;p5"/>
            <p:cNvSpPr/>
            <p:nvPr/>
          </p:nvSpPr>
          <p:spPr>
            <a:xfrm>
              <a:off x="4102841" y="2535637"/>
              <a:ext cx="1367493" cy="86835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4254785" y="2679983"/>
              <a:ext cx="1367493" cy="86835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txBox="1"/>
            <p:nvPr/>
          </p:nvSpPr>
          <p:spPr>
            <a:xfrm>
              <a:off x="4280218" y="2705416"/>
              <a:ext cx="1316627" cy="81749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Ask SME</a:t>
              </a:r>
              <a:endParaRPr/>
            </a:p>
          </p:txBody>
        </p:sp>
        <p:sp>
          <p:nvSpPr>
            <p:cNvPr id="533" name="Google Shape;533;p5"/>
            <p:cNvSpPr/>
            <p:nvPr/>
          </p:nvSpPr>
          <p:spPr>
            <a:xfrm>
              <a:off x="5316453" y="1242445"/>
              <a:ext cx="1367493" cy="86835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5468397" y="1386791"/>
              <a:ext cx="1367493" cy="86835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txBox="1"/>
            <p:nvPr/>
          </p:nvSpPr>
          <p:spPr>
            <a:xfrm>
              <a:off x="5493830" y="1412224"/>
              <a:ext cx="1316627" cy="81749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Student-produced</a:t>
              </a:r>
              <a:endParaRPr/>
            </a:p>
          </p:txBody>
        </p:sp>
        <p:sp>
          <p:nvSpPr>
            <p:cNvPr id="536" name="Google Shape;536;p5"/>
            <p:cNvSpPr/>
            <p:nvPr/>
          </p:nvSpPr>
          <p:spPr>
            <a:xfrm>
              <a:off x="5652884" y="2513239"/>
              <a:ext cx="1046679" cy="86835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5804828" y="2657586"/>
              <a:ext cx="1046679" cy="86835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txBox="1"/>
            <p:nvPr/>
          </p:nvSpPr>
          <p:spPr>
            <a:xfrm>
              <a:off x="5830261" y="2683019"/>
              <a:ext cx="995813" cy="81749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Created by Middle and High School Students</a:t>
              </a:r>
              <a:endParaRPr/>
            </a:p>
          </p:txBody>
        </p:sp>
      </p:grpSp>
      <p:grpSp>
        <p:nvGrpSpPr>
          <p:cNvPr id="539" name="Google Shape;539;p5"/>
          <p:cNvGrpSpPr/>
          <p:nvPr/>
        </p:nvGrpSpPr>
        <p:grpSpPr>
          <a:xfrm>
            <a:off x="7342657" y="313459"/>
            <a:ext cx="4693244" cy="3016940"/>
            <a:chOff x="-70514" y="68758"/>
            <a:chExt cx="4693244" cy="3016940"/>
          </a:xfrm>
        </p:grpSpPr>
        <p:sp>
          <p:nvSpPr>
            <p:cNvPr id="540" name="Google Shape;540;p5"/>
            <p:cNvSpPr/>
            <p:nvPr/>
          </p:nvSpPr>
          <p:spPr>
            <a:xfrm>
              <a:off x="3734686" y="1880179"/>
              <a:ext cx="294074" cy="485736"/>
            </a:xfrm>
            <a:custGeom>
              <a:avLst/>
              <a:gdLst/>
              <a:ahLst/>
              <a:cxnLst/>
              <a:rect l="l" t="t" r="r" b="b"/>
              <a:pathLst>
                <a:path w="120000" h="120000" extrusionOk="0">
                  <a:moveTo>
                    <a:pt x="0" y="0"/>
                  </a:moveTo>
                  <a:lnTo>
                    <a:pt x="0" y="97756"/>
                  </a:lnTo>
                  <a:lnTo>
                    <a:pt x="120000" y="97756"/>
                  </a:lnTo>
                  <a:lnTo>
                    <a:pt x="120000" y="120000"/>
                  </a:lnTo>
                </a:path>
              </a:pathLst>
            </a:custGeom>
            <a:noFill/>
            <a:ln w="12700" cap="flat" cmpd="sng">
              <a:solidFill>
                <a:srgbClr val="3A66B1"/>
              </a:solidFill>
              <a:prstDash val="solid"/>
              <a:miter lim="800000"/>
              <a:headEnd type="none" w="sm" len="sm"/>
              <a:tailEnd type="none" w="sm" len="sm"/>
            </a:ln>
          </p:spPr>
        </p:sp>
        <p:sp>
          <p:nvSpPr>
            <p:cNvPr id="541" name="Google Shape;541;p5"/>
            <p:cNvSpPr/>
            <p:nvPr/>
          </p:nvSpPr>
          <p:spPr>
            <a:xfrm>
              <a:off x="2899430" y="1880179"/>
              <a:ext cx="835256" cy="485736"/>
            </a:xfrm>
            <a:custGeom>
              <a:avLst/>
              <a:gdLst/>
              <a:ahLst/>
              <a:cxnLst/>
              <a:rect l="l" t="t" r="r" b="b"/>
              <a:pathLst>
                <a:path w="120000" h="120000" extrusionOk="0">
                  <a:moveTo>
                    <a:pt x="120000" y="0"/>
                  </a:moveTo>
                  <a:lnTo>
                    <a:pt x="120000" y="97756"/>
                  </a:lnTo>
                  <a:lnTo>
                    <a:pt x="0" y="97756"/>
                  </a:lnTo>
                  <a:lnTo>
                    <a:pt x="0" y="120000"/>
                  </a:lnTo>
                </a:path>
              </a:pathLst>
            </a:custGeom>
            <a:noFill/>
            <a:ln w="12700" cap="flat" cmpd="sng">
              <a:solidFill>
                <a:srgbClr val="3A66B1"/>
              </a:solidFill>
              <a:prstDash val="solid"/>
              <a:miter lim="800000"/>
              <a:headEnd type="none" w="sm" len="sm"/>
              <a:tailEnd type="none" w="sm" len="sm"/>
            </a:ln>
          </p:spPr>
        </p:sp>
        <p:sp>
          <p:nvSpPr>
            <p:cNvPr id="542" name="Google Shape;542;p5"/>
            <p:cNvSpPr/>
            <p:nvPr/>
          </p:nvSpPr>
          <p:spPr>
            <a:xfrm>
              <a:off x="2269245" y="685946"/>
              <a:ext cx="1465441" cy="577043"/>
            </a:xfrm>
            <a:custGeom>
              <a:avLst/>
              <a:gdLst/>
              <a:ahLst/>
              <a:cxnLst/>
              <a:rect l="l" t="t" r="r" b="b"/>
              <a:pathLst>
                <a:path w="120000" h="120000" extrusionOk="0">
                  <a:moveTo>
                    <a:pt x="0" y="0"/>
                  </a:moveTo>
                  <a:lnTo>
                    <a:pt x="0" y="101276"/>
                  </a:lnTo>
                  <a:lnTo>
                    <a:pt x="120000" y="101276"/>
                  </a:lnTo>
                  <a:lnTo>
                    <a:pt x="120000" y="120000"/>
                  </a:lnTo>
                </a:path>
              </a:pathLst>
            </a:custGeom>
            <a:noFill/>
            <a:ln w="12700" cap="flat" cmpd="sng">
              <a:solidFill>
                <a:srgbClr val="345A99"/>
              </a:solidFill>
              <a:prstDash val="solid"/>
              <a:miter lim="800000"/>
              <a:headEnd type="none" w="sm" len="sm"/>
              <a:tailEnd type="none" w="sm" len="sm"/>
            </a:ln>
          </p:spPr>
        </p:sp>
        <p:sp>
          <p:nvSpPr>
            <p:cNvPr id="543" name="Google Shape;543;p5"/>
            <p:cNvSpPr/>
            <p:nvPr/>
          </p:nvSpPr>
          <p:spPr>
            <a:xfrm>
              <a:off x="2223525" y="685946"/>
              <a:ext cx="91440" cy="618426"/>
            </a:xfrm>
            <a:custGeom>
              <a:avLst/>
              <a:gdLst/>
              <a:ahLst/>
              <a:cxnLst/>
              <a:rect l="l" t="t" r="r" b="b"/>
              <a:pathLst>
                <a:path w="120000" h="120000" extrusionOk="0">
                  <a:moveTo>
                    <a:pt x="60000" y="0"/>
                  </a:moveTo>
                  <a:lnTo>
                    <a:pt x="60000" y="102528"/>
                  </a:lnTo>
                  <a:lnTo>
                    <a:pt x="140854" y="102528"/>
                  </a:lnTo>
                  <a:lnTo>
                    <a:pt x="140854" y="120000"/>
                  </a:lnTo>
                </a:path>
              </a:pathLst>
            </a:custGeom>
            <a:noFill/>
            <a:ln w="12700" cap="flat" cmpd="sng">
              <a:solidFill>
                <a:srgbClr val="345A99"/>
              </a:solidFill>
              <a:prstDash val="solid"/>
              <a:miter lim="800000"/>
              <a:headEnd type="none" w="sm" len="sm"/>
              <a:tailEnd type="none" w="sm" len="sm"/>
            </a:ln>
          </p:spPr>
        </p:sp>
        <p:sp>
          <p:nvSpPr>
            <p:cNvPr id="544" name="Google Shape;544;p5"/>
            <p:cNvSpPr/>
            <p:nvPr/>
          </p:nvSpPr>
          <p:spPr>
            <a:xfrm>
              <a:off x="877323" y="1880179"/>
              <a:ext cx="669266" cy="433849"/>
            </a:xfrm>
            <a:custGeom>
              <a:avLst/>
              <a:gdLst/>
              <a:ahLst/>
              <a:cxnLst/>
              <a:rect l="l" t="t" r="r" b="b"/>
              <a:pathLst>
                <a:path w="120000" h="120000" extrusionOk="0">
                  <a:moveTo>
                    <a:pt x="0" y="0"/>
                  </a:moveTo>
                  <a:lnTo>
                    <a:pt x="0" y="95095"/>
                  </a:lnTo>
                  <a:lnTo>
                    <a:pt x="120000" y="95095"/>
                  </a:lnTo>
                  <a:lnTo>
                    <a:pt x="120000" y="120000"/>
                  </a:lnTo>
                </a:path>
              </a:pathLst>
            </a:custGeom>
            <a:noFill/>
            <a:ln w="12700" cap="flat" cmpd="sng">
              <a:solidFill>
                <a:srgbClr val="3A66B1"/>
              </a:solidFill>
              <a:prstDash val="solid"/>
              <a:miter lim="800000"/>
              <a:headEnd type="none" w="sm" len="sm"/>
              <a:tailEnd type="none" w="sm" len="sm"/>
            </a:ln>
          </p:spPr>
        </p:sp>
        <p:sp>
          <p:nvSpPr>
            <p:cNvPr id="545" name="Google Shape;545;p5"/>
            <p:cNvSpPr/>
            <p:nvPr/>
          </p:nvSpPr>
          <p:spPr>
            <a:xfrm>
              <a:off x="415460" y="1880179"/>
              <a:ext cx="461862" cy="407921"/>
            </a:xfrm>
            <a:custGeom>
              <a:avLst/>
              <a:gdLst/>
              <a:ahLst/>
              <a:cxnLst/>
              <a:rect l="l" t="t" r="r" b="b"/>
              <a:pathLst>
                <a:path w="120000" h="120000" extrusionOk="0">
                  <a:moveTo>
                    <a:pt x="120000" y="0"/>
                  </a:moveTo>
                  <a:lnTo>
                    <a:pt x="120000" y="93513"/>
                  </a:lnTo>
                  <a:lnTo>
                    <a:pt x="0" y="93513"/>
                  </a:lnTo>
                  <a:lnTo>
                    <a:pt x="0" y="120000"/>
                  </a:lnTo>
                </a:path>
              </a:pathLst>
            </a:custGeom>
            <a:noFill/>
            <a:ln w="12700" cap="flat" cmpd="sng">
              <a:solidFill>
                <a:srgbClr val="3A66B1"/>
              </a:solidFill>
              <a:prstDash val="solid"/>
              <a:miter lim="800000"/>
              <a:headEnd type="none" w="sm" len="sm"/>
              <a:tailEnd type="none" w="sm" len="sm"/>
            </a:ln>
          </p:spPr>
        </p:sp>
        <p:sp>
          <p:nvSpPr>
            <p:cNvPr id="546" name="Google Shape;546;p5"/>
            <p:cNvSpPr/>
            <p:nvPr/>
          </p:nvSpPr>
          <p:spPr>
            <a:xfrm>
              <a:off x="877323" y="685946"/>
              <a:ext cx="1391922" cy="577043"/>
            </a:xfrm>
            <a:custGeom>
              <a:avLst/>
              <a:gdLst/>
              <a:ahLst/>
              <a:cxnLst/>
              <a:rect l="l" t="t" r="r" b="b"/>
              <a:pathLst>
                <a:path w="120000" h="120000" extrusionOk="0">
                  <a:moveTo>
                    <a:pt x="120000" y="0"/>
                  </a:moveTo>
                  <a:lnTo>
                    <a:pt x="120000" y="101276"/>
                  </a:lnTo>
                  <a:lnTo>
                    <a:pt x="0" y="101276"/>
                  </a:lnTo>
                  <a:lnTo>
                    <a:pt x="0" y="120000"/>
                  </a:lnTo>
                </a:path>
              </a:pathLst>
            </a:custGeom>
            <a:noFill/>
            <a:ln w="12700" cap="flat" cmpd="sng">
              <a:solidFill>
                <a:srgbClr val="345A99"/>
              </a:solidFill>
              <a:prstDash val="solid"/>
              <a:miter lim="800000"/>
              <a:headEnd type="none" w="sm" len="sm"/>
              <a:tailEnd type="none" w="sm" len="sm"/>
            </a:ln>
          </p:spPr>
        </p:sp>
        <p:sp>
          <p:nvSpPr>
            <p:cNvPr id="547" name="Google Shape;547;p5"/>
            <p:cNvSpPr/>
            <p:nvPr/>
          </p:nvSpPr>
          <p:spPr>
            <a:xfrm>
              <a:off x="1783270" y="68758"/>
              <a:ext cx="971950" cy="61718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1891265" y="171352"/>
              <a:ext cx="971950" cy="61718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txBox="1"/>
            <p:nvPr/>
          </p:nvSpPr>
          <p:spPr>
            <a:xfrm>
              <a:off x="1909342" y="189429"/>
              <a:ext cx="935796" cy="58103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Educator </a:t>
              </a:r>
              <a:endParaRPr/>
            </a:p>
            <a:p>
              <a:pPr marL="0" marR="0" lvl="0" indent="0" algn="ctr" rtl="0">
                <a:lnSpc>
                  <a:spcPct val="90000"/>
                </a:lnSpc>
                <a:spcBef>
                  <a:spcPts val="49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Resources</a:t>
              </a:r>
              <a:endParaRPr/>
            </a:p>
          </p:txBody>
        </p:sp>
        <p:sp>
          <p:nvSpPr>
            <p:cNvPr id="550" name="Google Shape;550;p5"/>
            <p:cNvSpPr/>
            <p:nvPr/>
          </p:nvSpPr>
          <p:spPr>
            <a:xfrm>
              <a:off x="391347" y="1262990"/>
              <a:ext cx="971950" cy="61718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499342" y="1365585"/>
              <a:ext cx="971950" cy="61718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txBox="1"/>
            <p:nvPr/>
          </p:nvSpPr>
          <p:spPr>
            <a:xfrm>
              <a:off x="517419" y="1383662"/>
              <a:ext cx="935796" cy="58103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Guides</a:t>
              </a:r>
              <a:endParaRPr/>
            </a:p>
          </p:txBody>
        </p:sp>
        <p:sp>
          <p:nvSpPr>
            <p:cNvPr id="553" name="Google Shape;553;p5"/>
            <p:cNvSpPr/>
            <p:nvPr/>
          </p:nvSpPr>
          <p:spPr>
            <a:xfrm>
              <a:off x="-70514" y="2288100"/>
              <a:ext cx="971950" cy="61718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37480" y="2390695"/>
              <a:ext cx="971950" cy="61718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txBox="1"/>
            <p:nvPr/>
          </p:nvSpPr>
          <p:spPr>
            <a:xfrm>
              <a:off x="55557" y="2408772"/>
              <a:ext cx="935796" cy="58103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Full </a:t>
              </a:r>
              <a:endParaRPr/>
            </a:p>
          </p:txBody>
        </p:sp>
        <p:sp>
          <p:nvSpPr>
            <p:cNvPr id="556" name="Google Shape;556;p5"/>
            <p:cNvSpPr/>
            <p:nvPr/>
          </p:nvSpPr>
          <p:spPr>
            <a:xfrm>
              <a:off x="1060614" y="2314028"/>
              <a:ext cx="971950" cy="61718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1168609" y="2416623"/>
              <a:ext cx="971950" cy="61718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txBox="1"/>
            <p:nvPr/>
          </p:nvSpPr>
          <p:spPr>
            <a:xfrm>
              <a:off x="1186686" y="2434700"/>
              <a:ext cx="935796" cy="58103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Guide Lites</a:t>
              </a:r>
              <a:endParaRPr/>
            </a:p>
          </p:txBody>
        </p:sp>
        <p:sp>
          <p:nvSpPr>
            <p:cNvPr id="559" name="Google Shape;559;p5"/>
            <p:cNvSpPr/>
            <p:nvPr/>
          </p:nvSpPr>
          <p:spPr>
            <a:xfrm>
              <a:off x="1844882" y="1304372"/>
              <a:ext cx="971950" cy="61718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1952876" y="1406967"/>
              <a:ext cx="971950" cy="61718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txBox="1"/>
            <p:nvPr/>
          </p:nvSpPr>
          <p:spPr>
            <a:xfrm>
              <a:off x="1970953" y="1425044"/>
              <a:ext cx="935796" cy="58103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Virtual Vocabulary</a:t>
              </a:r>
              <a:endParaRPr/>
            </a:p>
          </p:txBody>
        </p:sp>
        <p:sp>
          <p:nvSpPr>
            <p:cNvPr id="562" name="Google Shape;562;p5"/>
            <p:cNvSpPr/>
            <p:nvPr/>
          </p:nvSpPr>
          <p:spPr>
            <a:xfrm>
              <a:off x="3248711" y="1262990"/>
              <a:ext cx="971950" cy="61718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3356706" y="1365585"/>
              <a:ext cx="971950" cy="61718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txBox="1"/>
            <p:nvPr/>
          </p:nvSpPr>
          <p:spPr>
            <a:xfrm>
              <a:off x="3374783" y="1383662"/>
              <a:ext cx="935796" cy="58103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Engineering Packets</a:t>
              </a:r>
              <a:endParaRPr/>
            </a:p>
          </p:txBody>
        </p:sp>
        <p:sp>
          <p:nvSpPr>
            <p:cNvPr id="565" name="Google Shape;565;p5"/>
            <p:cNvSpPr/>
            <p:nvPr/>
          </p:nvSpPr>
          <p:spPr>
            <a:xfrm>
              <a:off x="2413455" y="2365915"/>
              <a:ext cx="971950" cy="61718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2521449" y="2468510"/>
              <a:ext cx="971950" cy="61718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txBox="1"/>
            <p:nvPr/>
          </p:nvSpPr>
          <p:spPr>
            <a:xfrm>
              <a:off x="2539526" y="2486587"/>
              <a:ext cx="935796" cy="58103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Elementary</a:t>
              </a:r>
              <a:endParaRPr/>
            </a:p>
          </p:txBody>
        </p:sp>
        <p:sp>
          <p:nvSpPr>
            <p:cNvPr id="568" name="Google Shape;568;p5"/>
            <p:cNvSpPr/>
            <p:nvPr/>
          </p:nvSpPr>
          <p:spPr>
            <a:xfrm>
              <a:off x="3542785" y="2365915"/>
              <a:ext cx="971950" cy="61718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3650780" y="2468510"/>
              <a:ext cx="971950" cy="61718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txBox="1"/>
            <p:nvPr/>
          </p:nvSpPr>
          <p:spPr>
            <a:xfrm>
              <a:off x="3668857" y="2486587"/>
              <a:ext cx="935796" cy="58103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Middle &amp; High</a:t>
              </a:r>
              <a:endParaRPr/>
            </a:p>
          </p:txBody>
        </p:sp>
      </p:grpSp>
      <p:sp>
        <p:nvSpPr>
          <p:cNvPr id="571" name="Google Shape;571;p5"/>
          <p:cNvSpPr/>
          <p:nvPr/>
        </p:nvSpPr>
        <p:spPr>
          <a:xfrm>
            <a:off x="650993" y="6255838"/>
            <a:ext cx="32345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https://nasaeclips.arc.nasa.gov/</a:t>
            </a:r>
            <a:r>
              <a:rPr lang="en-US" sz="1800" b="0" i="0" u="none" strike="noStrike" cap="none">
                <a:solidFill>
                  <a:srgbClr val="000000"/>
                </a:solidFill>
                <a:latin typeface="Calibri"/>
                <a:ea typeface="Calibri"/>
                <a:cs typeface="Calibri"/>
                <a:sym typeface="Calibri"/>
              </a:rPr>
              <a:t> </a:t>
            </a:r>
            <a:endParaRPr/>
          </a:p>
        </p:txBody>
      </p:sp>
      <p:pic>
        <p:nvPicPr>
          <p:cNvPr id="572" name="Google Shape;572;p5" descr="Logo&#10;&#10;Description automatically generated"/>
          <p:cNvPicPr preferRelativeResize="0"/>
          <p:nvPr/>
        </p:nvPicPr>
        <p:blipFill rotWithShape="1">
          <a:blip r:embed="rId9">
            <a:alphaModFix/>
          </a:blip>
          <a:srcRect l="12078" t="16277" r="13602" b="16883"/>
          <a:stretch/>
        </p:blipFill>
        <p:spPr>
          <a:xfrm>
            <a:off x="4607628" y="3977302"/>
            <a:ext cx="1377537" cy="708769"/>
          </a:xfrm>
          <a:prstGeom prst="rect">
            <a:avLst/>
          </a:prstGeom>
          <a:solidFill>
            <a:schemeClr val="dk1"/>
          </a:solidFill>
          <a:ln w="9525" cap="flat" cmpd="sng">
            <a:solidFill>
              <a:schemeClr val="dk1"/>
            </a:solidFill>
            <a:prstDash val="solid"/>
            <a:round/>
            <a:headEnd type="none" w="sm" len="sm"/>
            <a:tailEnd type="none" w="sm" len="sm"/>
          </a:ln>
        </p:spPr>
      </p:pic>
      <p:sp>
        <p:nvSpPr>
          <p:cNvPr id="573" name="Google Shape;573;p5"/>
          <p:cNvSpPr/>
          <p:nvPr/>
        </p:nvSpPr>
        <p:spPr>
          <a:xfrm>
            <a:off x="9120249" y="3486665"/>
            <a:ext cx="1721922" cy="1080654"/>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74" name="Google Shape;574;p5"/>
          <p:cNvSpPr/>
          <p:nvPr/>
        </p:nvSpPr>
        <p:spPr>
          <a:xfrm>
            <a:off x="9272649" y="3639065"/>
            <a:ext cx="1721922" cy="1080654"/>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V.A.L.U.E. Bundles</a:t>
            </a:r>
            <a:endParaRPr/>
          </a:p>
        </p:txBody>
      </p:sp>
      <p:pic>
        <p:nvPicPr>
          <p:cNvPr id="575" name="Google Shape;575;p5"/>
          <p:cNvPicPr preferRelativeResize="0"/>
          <p:nvPr/>
        </p:nvPicPr>
        <p:blipFill rotWithShape="1">
          <a:blip r:embed="rId10">
            <a:alphaModFix/>
          </a:blip>
          <a:srcRect l="28012" t="21523" r="21828" b="28967"/>
          <a:stretch/>
        </p:blipFill>
        <p:spPr>
          <a:xfrm>
            <a:off x="10959351" y="100941"/>
            <a:ext cx="1100306" cy="839218"/>
          </a:xfrm>
          <a:prstGeom prst="rect">
            <a:avLst/>
          </a:prstGeom>
          <a:noFill/>
          <a:ln>
            <a:noFill/>
          </a:ln>
        </p:spPr>
      </p:pic>
      <p:pic>
        <p:nvPicPr>
          <p:cNvPr id="576" name="Google Shape;576;p5" descr="Qr code&#10;&#10;Description automatically generated"/>
          <p:cNvPicPr preferRelativeResize="0"/>
          <p:nvPr/>
        </p:nvPicPr>
        <p:blipFill rotWithShape="1">
          <a:blip r:embed="rId11">
            <a:alphaModFix/>
          </a:blip>
          <a:srcRect/>
          <a:stretch/>
        </p:blipFill>
        <p:spPr>
          <a:xfrm>
            <a:off x="4964766" y="5650006"/>
            <a:ext cx="1025339" cy="1035424"/>
          </a:xfrm>
          <a:prstGeom prst="rect">
            <a:avLst/>
          </a:prstGeom>
          <a:noFill/>
          <a:ln>
            <a:noFill/>
          </a:ln>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
          <p:cNvSpPr txBox="1">
            <a:spLocks noGrp="1"/>
          </p:cNvSpPr>
          <p:nvPr>
            <p:ph type="ftr" idx="11"/>
          </p:nvPr>
        </p:nvSpPr>
        <p:spPr>
          <a:xfrm>
            <a:off x="238276" y="6402965"/>
            <a:ext cx="3248521" cy="2404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800"/>
              <a:buFont typeface="Calibri"/>
              <a:buNone/>
            </a:pPr>
            <a:r>
              <a:rPr lang="en-US" sz="1800" b="0" i="0" u="sng" strike="noStrike" cap="none">
                <a:solidFill>
                  <a:srgbClr val="88888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https://nasaeclips.arc.nasa.gov/</a:t>
            </a:r>
            <a:r>
              <a:rPr lang="en-US" sz="1800" b="0" i="0" u="none" strike="noStrike" cap="none">
                <a:solidFill>
                  <a:srgbClr val="888888"/>
                </a:solidFill>
                <a:latin typeface="Calibri"/>
                <a:ea typeface="Calibri"/>
                <a:cs typeface="Calibri"/>
                <a:sym typeface="Calibri"/>
              </a:rPr>
              <a:t>  </a:t>
            </a:r>
            <a:endParaRPr/>
          </a:p>
        </p:txBody>
      </p:sp>
      <p:sp>
        <p:nvSpPr>
          <p:cNvPr id="583" name="Google Shape;583;p6"/>
          <p:cNvSpPr txBox="1">
            <a:spLocks noGrp="1"/>
          </p:cNvSpPr>
          <p:nvPr>
            <p:ph type="title"/>
          </p:nvPr>
        </p:nvSpPr>
        <p:spPr>
          <a:xfrm>
            <a:off x="486889" y="2225770"/>
            <a:ext cx="4986645" cy="82025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NASA </a:t>
            </a:r>
            <a:r>
              <a:rPr lang="en-US" cap="none"/>
              <a:t>eClips</a:t>
            </a:r>
            <a:r>
              <a:rPr lang="en-US"/>
              <a:t> </a:t>
            </a:r>
            <a:r>
              <a:rPr lang="en-US" cap="none"/>
              <a:t>Videos</a:t>
            </a:r>
            <a:endParaRPr/>
          </a:p>
        </p:txBody>
      </p:sp>
      <p:pic>
        <p:nvPicPr>
          <p:cNvPr id="584" name="Google Shape;584;p6"/>
          <p:cNvPicPr preferRelativeResize="0"/>
          <p:nvPr/>
        </p:nvPicPr>
        <p:blipFill rotWithShape="1">
          <a:blip r:embed="rId4">
            <a:alphaModFix/>
          </a:blip>
          <a:srcRect l="28012" t="21523" r="21828" b="28967"/>
          <a:stretch/>
        </p:blipFill>
        <p:spPr>
          <a:xfrm>
            <a:off x="1084287" y="860186"/>
            <a:ext cx="1869401" cy="1425814"/>
          </a:xfrm>
          <a:prstGeom prst="rect">
            <a:avLst/>
          </a:prstGeom>
          <a:noFill/>
          <a:ln>
            <a:noFill/>
          </a:ln>
        </p:spPr>
      </p:pic>
      <p:pic>
        <p:nvPicPr>
          <p:cNvPr id="585" name="Google Shape;585;p6"/>
          <p:cNvPicPr preferRelativeResize="0"/>
          <p:nvPr/>
        </p:nvPicPr>
        <p:blipFill rotWithShape="1">
          <a:blip r:embed="rId5">
            <a:alphaModFix/>
          </a:blip>
          <a:srcRect b="23013"/>
          <a:stretch/>
        </p:blipFill>
        <p:spPr>
          <a:xfrm>
            <a:off x="0" y="1"/>
            <a:ext cx="12192000" cy="2185060"/>
          </a:xfrm>
          <a:prstGeom prst="rect">
            <a:avLst/>
          </a:prstGeom>
          <a:noFill/>
          <a:ln>
            <a:noFill/>
          </a:ln>
        </p:spPr>
      </p:pic>
      <p:pic>
        <p:nvPicPr>
          <p:cNvPr id="586" name="Google Shape;586;p6"/>
          <p:cNvPicPr preferRelativeResize="0"/>
          <p:nvPr/>
        </p:nvPicPr>
        <p:blipFill rotWithShape="1">
          <a:blip r:embed="rId6">
            <a:alphaModFix/>
          </a:blip>
          <a:srcRect/>
          <a:stretch/>
        </p:blipFill>
        <p:spPr>
          <a:xfrm>
            <a:off x="5017750" y="2984100"/>
            <a:ext cx="4207342" cy="2838975"/>
          </a:xfrm>
          <a:prstGeom prst="rect">
            <a:avLst/>
          </a:prstGeom>
          <a:noFill/>
          <a:ln w="28575" cap="flat" cmpd="sng">
            <a:solidFill>
              <a:schemeClr val="dk1"/>
            </a:solidFill>
            <a:prstDash val="solid"/>
            <a:round/>
            <a:headEnd type="none" w="sm" len="sm"/>
            <a:tailEnd type="none" w="sm" len="sm"/>
          </a:ln>
        </p:spPr>
      </p:pic>
      <p:pic>
        <p:nvPicPr>
          <p:cNvPr id="587" name="Google Shape;587;p6"/>
          <p:cNvPicPr preferRelativeResize="0"/>
          <p:nvPr/>
        </p:nvPicPr>
        <p:blipFill rotWithShape="1">
          <a:blip r:embed="rId7">
            <a:alphaModFix/>
          </a:blip>
          <a:srcRect r="23927"/>
          <a:stretch/>
        </p:blipFill>
        <p:spPr>
          <a:xfrm>
            <a:off x="9399299" y="4802375"/>
            <a:ext cx="2564126" cy="1996249"/>
          </a:xfrm>
          <a:prstGeom prst="rect">
            <a:avLst/>
          </a:prstGeom>
          <a:noFill/>
          <a:ln w="9525" cap="flat" cmpd="sng">
            <a:solidFill>
              <a:schemeClr val="dk1"/>
            </a:solidFill>
            <a:prstDash val="solid"/>
            <a:round/>
            <a:headEnd type="none" w="sm" len="sm"/>
            <a:tailEnd type="none" w="sm" len="sm"/>
          </a:ln>
        </p:spPr>
      </p:pic>
      <p:pic>
        <p:nvPicPr>
          <p:cNvPr id="588" name="Google Shape;588;p6"/>
          <p:cNvPicPr preferRelativeResize="0"/>
          <p:nvPr/>
        </p:nvPicPr>
        <p:blipFill rotWithShape="1">
          <a:blip r:embed="rId8">
            <a:alphaModFix/>
          </a:blip>
          <a:srcRect/>
          <a:stretch/>
        </p:blipFill>
        <p:spPr>
          <a:xfrm>
            <a:off x="8900742" y="2301292"/>
            <a:ext cx="2814971" cy="2384824"/>
          </a:xfrm>
          <a:prstGeom prst="rect">
            <a:avLst/>
          </a:prstGeom>
          <a:noFill/>
          <a:ln w="9525" cap="flat" cmpd="sng">
            <a:solidFill>
              <a:schemeClr val="dk1"/>
            </a:solidFill>
            <a:prstDash val="solid"/>
            <a:round/>
            <a:headEnd type="none" w="sm" len="sm"/>
            <a:tailEnd type="none" w="sm" len="sm"/>
          </a:ln>
        </p:spPr>
      </p:pic>
      <p:pic>
        <p:nvPicPr>
          <p:cNvPr id="589" name="Google Shape;589;p6" descr="Qr code&#10;&#10;Description automatically generated"/>
          <p:cNvPicPr preferRelativeResize="0"/>
          <p:nvPr/>
        </p:nvPicPr>
        <p:blipFill rotWithShape="1">
          <a:blip r:embed="rId9">
            <a:alphaModFix/>
          </a:blip>
          <a:srcRect/>
          <a:stretch/>
        </p:blipFill>
        <p:spPr>
          <a:xfrm>
            <a:off x="11024907" y="764241"/>
            <a:ext cx="1025339" cy="1035424"/>
          </a:xfrm>
          <a:prstGeom prst="rect">
            <a:avLst/>
          </a:prstGeom>
          <a:noFill/>
          <a:ln>
            <a:noFill/>
          </a:ln>
        </p:spPr>
      </p:pic>
      <p:pic>
        <p:nvPicPr>
          <p:cNvPr id="590" name="Google Shape;590;p6"/>
          <p:cNvPicPr preferRelativeResize="0"/>
          <p:nvPr/>
        </p:nvPicPr>
        <p:blipFill>
          <a:blip r:embed="rId10">
            <a:alphaModFix/>
          </a:blip>
          <a:stretch>
            <a:fillRect/>
          </a:stretch>
        </p:blipFill>
        <p:spPr>
          <a:xfrm>
            <a:off x="254475" y="2984100"/>
            <a:ext cx="4589075" cy="2900900"/>
          </a:xfrm>
          <a:prstGeom prst="rect">
            <a:avLst/>
          </a:prstGeom>
          <a:noFill/>
          <a:ln w="28575" cap="flat" cmpd="sng">
            <a:solidFill>
              <a:schemeClr val="dk2"/>
            </a:solidFill>
            <a:prstDash val="solid"/>
            <a:round/>
            <a:headEnd type="none" w="sm" len="sm"/>
            <a:tailEnd type="none" w="sm" len="sm"/>
          </a:ln>
        </p:spPr>
      </p:pic>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
          <p:cNvSpPr txBox="1">
            <a:spLocks noGrp="1"/>
          </p:cNvSpPr>
          <p:nvPr>
            <p:ph type="title"/>
          </p:nvPr>
        </p:nvSpPr>
        <p:spPr>
          <a:xfrm>
            <a:off x="676350" y="560791"/>
            <a:ext cx="5723467" cy="8541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cap="none"/>
              <a:t>Intentional Design</a:t>
            </a:r>
            <a:endParaRPr/>
          </a:p>
        </p:txBody>
      </p:sp>
      <p:pic>
        <p:nvPicPr>
          <p:cNvPr id="597" name="Google Shape;597;p7"/>
          <p:cNvPicPr preferRelativeResize="0"/>
          <p:nvPr/>
        </p:nvPicPr>
        <p:blipFill rotWithShape="1">
          <a:blip r:embed="rId3">
            <a:alphaModFix/>
          </a:blip>
          <a:srcRect/>
          <a:stretch/>
        </p:blipFill>
        <p:spPr>
          <a:xfrm>
            <a:off x="5594910" y="1855611"/>
            <a:ext cx="5404609" cy="3305774"/>
          </a:xfrm>
          <a:prstGeom prst="rect">
            <a:avLst/>
          </a:prstGeom>
          <a:noFill/>
          <a:ln>
            <a:noFill/>
          </a:ln>
        </p:spPr>
      </p:pic>
      <p:pic>
        <p:nvPicPr>
          <p:cNvPr id="598" name="Google Shape;598;p7"/>
          <p:cNvPicPr preferRelativeResize="0"/>
          <p:nvPr/>
        </p:nvPicPr>
        <p:blipFill rotWithShape="1">
          <a:blip r:embed="rId4">
            <a:alphaModFix/>
          </a:blip>
          <a:srcRect t="2508" b="49629"/>
          <a:stretch/>
        </p:blipFill>
        <p:spPr>
          <a:xfrm>
            <a:off x="5579076" y="5139250"/>
            <a:ext cx="5404609" cy="1582184"/>
          </a:xfrm>
          <a:prstGeom prst="rect">
            <a:avLst/>
          </a:prstGeom>
          <a:noFill/>
          <a:ln>
            <a:noFill/>
          </a:ln>
        </p:spPr>
      </p:pic>
      <p:sp>
        <p:nvSpPr>
          <p:cNvPr id="599" name="Google Shape;599;p7"/>
          <p:cNvSpPr/>
          <p:nvPr/>
        </p:nvSpPr>
        <p:spPr>
          <a:xfrm>
            <a:off x="861755" y="1662818"/>
            <a:ext cx="4386020" cy="1319862"/>
          </a:xfrm>
          <a:prstGeom prst="ellipse">
            <a:avLst/>
          </a:prstGeom>
          <a:solidFill>
            <a:srgbClr val="BFC8E3">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Calibri"/>
              <a:ea typeface="Calibri"/>
              <a:cs typeface="Calibri"/>
              <a:sym typeface="Calibri"/>
            </a:endParaRPr>
          </a:p>
        </p:txBody>
      </p:sp>
      <p:sp>
        <p:nvSpPr>
          <p:cNvPr id="600" name="Google Shape;600;p7"/>
          <p:cNvSpPr/>
          <p:nvPr/>
        </p:nvSpPr>
        <p:spPr>
          <a:xfrm>
            <a:off x="2781353" y="4791281"/>
            <a:ext cx="660375" cy="422640"/>
          </a:xfrm>
          <a:prstGeom prst="downArrow">
            <a:avLst>
              <a:gd name="adj1" fmla="val 50000"/>
              <a:gd name="adj2" fmla="val 50000"/>
            </a:avLst>
          </a:prstGeom>
          <a:solidFill>
            <a:srgbClr val="ABBAD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1463035" y="5210014"/>
            <a:ext cx="3169804" cy="792451"/>
          </a:xfrm>
          <a:custGeom>
            <a:avLst/>
            <a:gdLst/>
            <a:ahLst/>
            <a:cxnLst/>
            <a:rect l="l" t="t" r="r" b="b"/>
            <a:pathLst>
              <a:path w="3169804" h="792451" extrusionOk="0">
                <a:moveTo>
                  <a:pt x="0" y="0"/>
                </a:moveTo>
                <a:lnTo>
                  <a:pt x="3169804" y="0"/>
                </a:lnTo>
                <a:lnTo>
                  <a:pt x="3169804" y="792451"/>
                </a:lnTo>
                <a:lnTo>
                  <a:pt x="0" y="792451"/>
                </a:lnTo>
                <a:lnTo>
                  <a:pt x="0" y="0"/>
                </a:lnTo>
                <a:close/>
              </a:path>
            </a:pathLst>
          </a:cu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Products and Resources</a:t>
            </a:r>
            <a:endParaRPr/>
          </a:p>
        </p:txBody>
      </p:sp>
      <p:sp>
        <p:nvSpPr>
          <p:cNvPr id="602" name="Google Shape;602;p7"/>
          <p:cNvSpPr/>
          <p:nvPr/>
        </p:nvSpPr>
        <p:spPr>
          <a:xfrm>
            <a:off x="2411092" y="3074744"/>
            <a:ext cx="1188676" cy="1188676"/>
          </a:xfrm>
          <a:custGeom>
            <a:avLst/>
            <a:gdLst/>
            <a:ahLst/>
            <a:cxnLst/>
            <a:rect l="l" t="t" r="r" b="b"/>
            <a:pathLst>
              <a:path w="1188676" h="1188676" extrusionOk="0">
                <a:moveTo>
                  <a:pt x="0" y="594338"/>
                </a:moveTo>
                <a:cubicBezTo>
                  <a:pt x="0" y="266094"/>
                  <a:pt x="266094" y="0"/>
                  <a:pt x="594338" y="0"/>
                </a:cubicBezTo>
                <a:cubicBezTo>
                  <a:pt x="922582" y="0"/>
                  <a:pt x="1188676" y="266094"/>
                  <a:pt x="1188676" y="594338"/>
                </a:cubicBezTo>
                <a:cubicBezTo>
                  <a:pt x="1188676" y="922582"/>
                  <a:pt x="922582" y="1188676"/>
                  <a:pt x="594338" y="1188676"/>
                </a:cubicBezTo>
                <a:cubicBezTo>
                  <a:pt x="266094" y="1188676"/>
                  <a:pt x="0" y="922582"/>
                  <a:pt x="0" y="59433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195650" tIns="195650" rIns="195650" bIns="1956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Testing</a:t>
            </a:r>
            <a:endParaRPr/>
          </a:p>
        </p:txBody>
      </p:sp>
      <p:sp>
        <p:nvSpPr>
          <p:cNvPr id="603" name="Google Shape;603;p7"/>
          <p:cNvSpPr/>
          <p:nvPr/>
        </p:nvSpPr>
        <p:spPr>
          <a:xfrm>
            <a:off x="1560528" y="2242347"/>
            <a:ext cx="1188676" cy="1188676"/>
          </a:xfrm>
          <a:custGeom>
            <a:avLst/>
            <a:gdLst/>
            <a:ahLst/>
            <a:cxnLst/>
            <a:rect l="l" t="t" r="r" b="b"/>
            <a:pathLst>
              <a:path w="1188676" h="1188676" extrusionOk="0">
                <a:moveTo>
                  <a:pt x="0" y="594338"/>
                </a:moveTo>
                <a:cubicBezTo>
                  <a:pt x="0" y="266094"/>
                  <a:pt x="266094" y="0"/>
                  <a:pt x="594338" y="0"/>
                </a:cubicBezTo>
                <a:cubicBezTo>
                  <a:pt x="922582" y="0"/>
                  <a:pt x="1188676" y="266094"/>
                  <a:pt x="1188676" y="594338"/>
                </a:cubicBezTo>
                <a:cubicBezTo>
                  <a:pt x="1188676" y="922582"/>
                  <a:pt x="922582" y="1188676"/>
                  <a:pt x="594338" y="1188676"/>
                </a:cubicBezTo>
                <a:cubicBezTo>
                  <a:pt x="266094" y="1188676"/>
                  <a:pt x="0" y="922582"/>
                  <a:pt x="0" y="59433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195650" tIns="195650" rIns="195650" bIns="1956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Educator Input</a:t>
            </a:r>
            <a:endParaRPr/>
          </a:p>
        </p:txBody>
      </p:sp>
      <p:sp>
        <p:nvSpPr>
          <p:cNvPr id="604" name="Google Shape;604;p7"/>
          <p:cNvSpPr/>
          <p:nvPr/>
        </p:nvSpPr>
        <p:spPr>
          <a:xfrm>
            <a:off x="3108128" y="2133081"/>
            <a:ext cx="1188676" cy="1188676"/>
          </a:xfrm>
          <a:custGeom>
            <a:avLst/>
            <a:gdLst/>
            <a:ahLst/>
            <a:cxnLst/>
            <a:rect l="l" t="t" r="r" b="b"/>
            <a:pathLst>
              <a:path w="1188676" h="1188676" extrusionOk="0">
                <a:moveTo>
                  <a:pt x="0" y="594338"/>
                </a:moveTo>
                <a:cubicBezTo>
                  <a:pt x="0" y="266094"/>
                  <a:pt x="266094" y="0"/>
                  <a:pt x="594338" y="0"/>
                </a:cubicBezTo>
                <a:cubicBezTo>
                  <a:pt x="922582" y="0"/>
                  <a:pt x="1188676" y="266094"/>
                  <a:pt x="1188676" y="594338"/>
                </a:cubicBezTo>
                <a:cubicBezTo>
                  <a:pt x="1188676" y="922582"/>
                  <a:pt x="922582" y="1188676"/>
                  <a:pt x="594338" y="1188676"/>
                </a:cubicBezTo>
                <a:cubicBezTo>
                  <a:pt x="266094" y="1188676"/>
                  <a:pt x="0" y="922582"/>
                  <a:pt x="0" y="59433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195650" tIns="195650" rIns="195650" bIns="1956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Research</a:t>
            </a:r>
            <a:endParaRPr/>
          </a:p>
        </p:txBody>
      </p:sp>
      <p:sp>
        <p:nvSpPr>
          <p:cNvPr id="605" name="Google Shape;605;p7"/>
          <p:cNvSpPr/>
          <p:nvPr/>
        </p:nvSpPr>
        <p:spPr>
          <a:xfrm>
            <a:off x="676696" y="1500292"/>
            <a:ext cx="4742482" cy="3278449"/>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148" y="30000"/>
                </a:moveTo>
                <a:lnTo>
                  <a:pt x="4148" y="30000"/>
                </a:lnTo>
                <a:cubicBezTo>
                  <a:pt x="4148" y="43255"/>
                  <a:pt x="29154" y="54000"/>
                  <a:pt x="60000" y="54000"/>
                </a:cubicBezTo>
                <a:cubicBezTo>
                  <a:pt x="90846" y="54000"/>
                  <a:pt x="115852" y="43255"/>
                  <a:pt x="115852" y="30000"/>
                </a:cubicBezTo>
                <a:cubicBezTo>
                  <a:pt x="115852" y="16745"/>
                  <a:pt x="90846" y="6000"/>
                  <a:pt x="60000" y="6000"/>
                </a:cubicBezTo>
                <a:cubicBezTo>
                  <a:pt x="29154" y="6000"/>
                  <a:pt x="4148" y="16745"/>
                  <a:pt x="4148" y="30000"/>
                </a:cubicBezTo>
                <a:close/>
              </a:path>
            </a:pathLst>
          </a:custGeom>
          <a:solidFill>
            <a:schemeClr val="lt1">
              <a:alpha val="40000"/>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2352421" y="1454795"/>
            <a:ext cx="1188676" cy="1188676"/>
          </a:xfrm>
          <a:custGeom>
            <a:avLst/>
            <a:gdLst/>
            <a:ahLst/>
            <a:cxnLst/>
            <a:rect l="l" t="t" r="r" b="b"/>
            <a:pathLst>
              <a:path w="1188676" h="1188676" extrusionOk="0">
                <a:moveTo>
                  <a:pt x="0" y="594338"/>
                </a:moveTo>
                <a:cubicBezTo>
                  <a:pt x="0" y="266094"/>
                  <a:pt x="266094" y="0"/>
                  <a:pt x="594338" y="0"/>
                </a:cubicBezTo>
                <a:cubicBezTo>
                  <a:pt x="922582" y="0"/>
                  <a:pt x="1188676" y="266094"/>
                  <a:pt x="1188676" y="594338"/>
                </a:cubicBezTo>
                <a:cubicBezTo>
                  <a:pt x="1188676" y="922582"/>
                  <a:pt x="922582" y="1188676"/>
                  <a:pt x="594338" y="1188676"/>
                </a:cubicBezTo>
                <a:cubicBezTo>
                  <a:pt x="266094" y="1188676"/>
                  <a:pt x="0" y="922582"/>
                  <a:pt x="0" y="59433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195650" tIns="195650" rIns="195650" bIns="1956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Learners’ Needs &amp; Interests</a:t>
            </a:r>
            <a:endParaRPr/>
          </a:p>
        </p:txBody>
      </p:sp>
      <p:pic>
        <p:nvPicPr>
          <p:cNvPr id="607" name="Google Shape;607;p7"/>
          <p:cNvPicPr preferRelativeResize="0"/>
          <p:nvPr/>
        </p:nvPicPr>
        <p:blipFill rotWithShape="1">
          <a:blip r:embed="rId5">
            <a:alphaModFix/>
          </a:blip>
          <a:srcRect l="28012" t="21523" r="21828" b="28967"/>
          <a:stretch/>
        </p:blipFill>
        <p:spPr>
          <a:xfrm>
            <a:off x="9628440" y="5699754"/>
            <a:ext cx="1100305" cy="839217"/>
          </a:xfrm>
          <a:prstGeom prst="rect">
            <a:avLst/>
          </a:prstGeom>
          <a:noFill/>
          <a:ln>
            <a:noFill/>
          </a:ln>
        </p:spPr>
      </p:pic>
      <p:pic>
        <p:nvPicPr>
          <p:cNvPr id="608" name="Google Shape;608;p7" descr="Qr code&#10;&#10;Description automatically generated"/>
          <p:cNvPicPr preferRelativeResize="0"/>
          <p:nvPr/>
        </p:nvPicPr>
        <p:blipFill rotWithShape="1">
          <a:blip r:embed="rId6">
            <a:alphaModFix/>
          </a:blip>
          <a:srcRect/>
          <a:stretch/>
        </p:blipFill>
        <p:spPr>
          <a:xfrm>
            <a:off x="10983682" y="5601659"/>
            <a:ext cx="1025339" cy="1035424"/>
          </a:xfrm>
          <a:prstGeom prst="rect">
            <a:avLst/>
          </a:prstGeom>
          <a:noFill/>
          <a:ln>
            <a:noFill/>
          </a:ln>
        </p:spPr>
      </p:pic>
      <p:pic>
        <p:nvPicPr>
          <p:cNvPr id="609" name="Google Shape;609;p7"/>
          <p:cNvPicPr preferRelativeResize="0"/>
          <p:nvPr/>
        </p:nvPicPr>
        <p:blipFill>
          <a:blip r:embed="rId7">
            <a:alphaModFix/>
          </a:blip>
          <a:stretch>
            <a:fillRect/>
          </a:stretch>
        </p:blipFill>
        <p:spPr>
          <a:xfrm>
            <a:off x="5676775" y="247900"/>
            <a:ext cx="5611224" cy="1504525"/>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
          <p:cNvSpPr txBox="1">
            <a:spLocks noGrp="1"/>
          </p:cNvSpPr>
          <p:nvPr>
            <p:ph type="title"/>
          </p:nvPr>
        </p:nvSpPr>
        <p:spPr>
          <a:xfrm>
            <a:off x="586637" y="1629716"/>
            <a:ext cx="4112137" cy="82025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NASA </a:t>
            </a:r>
            <a:r>
              <a:rPr lang="en-US" cap="none"/>
              <a:t>eClips Educator Guides </a:t>
            </a:r>
            <a:endParaRPr/>
          </a:p>
        </p:txBody>
      </p:sp>
      <p:sp>
        <p:nvSpPr>
          <p:cNvPr id="616" name="Google Shape;616;p8"/>
          <p:cNvSpPr txBox="1">
            <a:spLocks noGrp="1"/>
          </p:cNvSpPr>
          <p:nvPr>
            <p:ph type="ftr" idx="11"/>
          </p:nvPr>
        </p:nvSpPr>
        <p:spPr>
          <a:xfrm>
            <a:off x="499533" y="6129833"/>
            <a:ext cx="3248521" cy="2404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800"/>
              <a:buFont typeface="Calibri"/>
              <a:buNone/>
            </a:pPr>
            <a:r>
              <a:rPr lang="en-US" sz="1800" b="0" i="0" u="sng" strike="noStrike" cap="none">
                <a:solidFill>
                  <a:srgbClr val="88888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https://nasaeclips.arc.nasa.gov/</a:t>
            </a:r>
            <a:r>
              <a:rPr lang="en-US" sz="1800" b="0" i="0" u="none" strike="noStrike" cap="none">
                <a:solidFill>
                  <a:srgbClr val="888888"/>
                </a:solidFill>
                <a:latin typeface="Calibri"/>
                <a:ea typeface="Calibri"/>
                <a:cs typeface="Calibri"/>
                <a:sym typeface="Calibri"/>
              </a:rPr>
              <a:t>  </a:t>
            </a:r>
            <a:endParaRPr/>
          </a:p>
        </p:txBody>
      </p:sp>
      <p:pic>
        <p:nvPicPr>
          <p:cNvPr id="617" name="Google Shape;617;p8" descr="Graphical user interface, application&#10;&#10;Description automatically generated"/>
          <p:cNvPicPr preferRelativeResize="0"/>
          <p:nvPr/>
        </p:nvPicPr>
        <p:blipFill rotWithShape="1">
          <a:blip r:embed="rId4">
            <a:alphaModFix/>
          </a:blip>
          <a:srcRect/>
          <a:stretch/>
        </p:blipFill>
        <p:spPr>
          <a:xfrm>
            <a:off x="4698774" y="3696307"/>
            <a:ext cx="6657667" cy="2736514"/>
          </a:xfrm>
          <a:prstGeom prst="rect">
            <a:avLst/>
          </a:prstGeom>
          <a:noFill/>
          <a:ln>
            <a:noFill/>
          </a:ln>
        </p:spPr>
      </p:pic>
      <p:pic>
        <p:nvPicPr>
          <p:cNvPr id="618" name="Google Shape;618;p8" descr="Graphical user interface, application&#10;&#10;Description automatically generated"/>
          <p:cNvPicPr preferRelativeResize="0"/>
          <p:nvPr/>
        </p:nvPicPr>
        <p:blipFill rotWithShape="1">
          <a:blip r:embed="rId5">
            <a:alphaModFix/>
          </a:blip>
          <a:srcRect/>
          <a:stretch/>
        </p:blipFill>
        <p:spPr>
          <a:xfrm>
            <a:off x="4656991" y="940607"/>
            <a:ext cx="6722533" cy="2763176"/>
          </a:xfrm>
          <a:prstGeom prst="rect">
            <a:avLst/>
          </a:prstGeom>
          <a:noFill/>
          <a:ln>
            <a:noFill/>
          </a:ln>
        </p:spPr>
      </p:pic>
      <p:pic>
        <p:nvPicPr>
          <p:cNvPr id="619" name="Google Shape;619;p8"/>
          <p:cNvPicPr preferRelativeResize="0"/>
          <p:nvPr/>
        </p:nvPicPr>
        <p:blipFill rotWithShape="1">
          <a:blip r:embed="rId6">
            <a:alphaModFix/>
          </a:blip>
          <a:srcRect/>
          <a:stretch/>
        </p:blipFill>
        <p:spPr>
          <a:xfrm>
            <a:off x="499533" y="5437444"/>
            <a:ext cx="3248521" cy="560370"/>
          </a:xfrm>
          <a:prstGeom prst="rect">
            <a:avLst/>
          </a:prstGeom>
          <a:noFill/>
          <a:ln>
            <a:noFill/>
          </a:ln>
        </p:spPr>
      </p:pic>
      <p:pic>
        <p:nvPicPr>
          <p:cNvPr id="620" name="Google Shape;620;p8"/>
          <p:cNvPicPr preferRelativeResize="0"/>
          <p:nvPr/>
        </p:nvPicPr>
        <p:blipFill rotWithShape="1">
          <a:blip r:embed="rId7">
            <a:alphaModFix/>
          </a:blip>
          <a:srcRect l="28012" t="21523" r="21828" b="28967"/>
          <a:stretch/>
        </p:blipFill>
        <p:spPr>
          <a:xfrm>
            <a:off x="11021715" y="136566"/>
            <a:ext cx="1100306" cy="839218"/>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
          <p:cNvSpPr txBox="1">
            <a:spLocks noGrp="1"/>
          </p:cNvSpPr>
          <p:nvPr>
            <p:ph type="title"/>
          </p:nvPr>
        </p:nvSpPr>
        <p:spPr>
          <a:xfrm>
            <a:off x="512200" y="278104"/>
            <a:ext cx="9132961" cy="8202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NASA </a:t>
            </a:r>
            <a:r>
              <a:rPr lang="en-US" cap="none"/>
              <a:t>eClips Educator Guides </a:t>
            </a:r>
            <a:endParaRPr/>
          </a:p>
        </p:txBody>
      </p:sp>
      <p:sp>
        <p:nvSpPr>
          <p:cNvPr id="627" name="Google Shape;627;p9"/>
          <p:cNvSpPr txBox="1">
            <a:spLocks noGrp="1"/>
          </p:cNvSpPr>
          <p:nvPr>
            <p:ph type="ftr" idx="11"/>
          </p:nvPr>
        </p:nvSpPr>
        <p:spPr>
          <a:xfrm>
            <a:off x="499533" y="6129833"/>
            <a:ext cx="3248521" cy="2404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800"/>
              <a:buFont typeface="Calibri"/>
              <a:buNone/>
            </a:pPr>
            <a:r>
              <a:rPr lang="en-US" sz="1800" b="0" i="0" u="sng" strike="noStrike" cap="none">
                <a:solidFill>
                  <a:srgbClr val="88888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https://nasaeclips.arc.nasa.gov/</a:t>
            </a:r>
            <a:r>
              <a:rPr lang="en-US" sz="1800" b="0" i="0" u="none" strike="noStrike" cap="none">
                <a:solidFill>
                  <a:srgbClr val="888888"/>
                </a:solidFill>
                <a:latin typeface="Calibri"/>
                <a:ea typeface="Calibri"/>
                <a:cs typeface="Calibri"/>
                <a:sym typeface="Calibri"/>
              </a:rPr>
              <a:t>  </a:t>
            </a:r>
            <a:endParaRPr/>
          </a:p>
        </p:txBody>
      </p:sp>
      <p:pic>
        <p:nvPicPr>
          <p:cNvPr id="628" name="Google Shape;628;p9"/>
          <p:cNvPicPr preferRelativeResize="0"/>
          <p:nvPr/>
        </p:nvPicPr>
        <p:blipFill rotWithShape="1">
          <a:blip r:embed="rId4">
            <a:alphaModFix/>
          </a:blip>
          <a:srcRect/>
          <a:stretch/>
        </p:blipFill>
        <p:spPr>
          <a:xfrm>
            <a:off x="3907748" y="2006929"/>
            <a:ext cx="3098016" cy="3918857"/>
          </a:xfrm>
          <a:prstGeom prst="rect">
            <a:avLst/>
          </a:prstGeom>
          <a:noFill/>
          <a:ln w="9525" cap="flat" cmpd="sng">
            <a:solidFill>
              <a:schemeClr val="dk1"/>
            </a:solidFill>
            <a:prstDash val="solid"/>
            <a:round/>
            <a:headEnd type="none" w="sm" len="sm"/>
            <a:tailEnd type="none" w="sm" len="sm"/>
          </a:ln>
        </p:spPr>
      </p:pic>
      <p:pic>
        <p:nvPicPr>
          <p:cNvPr id="629" name="Google Shape;629;p9"/>
          <p:cNvPicPr preferRelativeResize="0"/>
          <p:nvPr/>
        </p:nvPicPr>
        <p:blipFill rotWithShape="1">
          <a:blip r:embed="rId5">
            <a:alphaModFix/>
          </a:blip>
          <a:srcRect/>
          <a:stretch/>
        </p:blipFill>
        <p:spPr>
          <a:xfrm>
            <a:off x="486889" y="2016785"/>
            <a:ext cx="3123092" cy="3914939"/>
          </a:xfrm>
          <a:prstGeom prst="rect">
            <a:avLst/>
          </a:prstGeom>
          <a:noFill/>
          <a:ln w="9525" cap="flat" cmpd="sng">
            <a:solidFill>
              <a:schemeClr val="dk1"/>
            </a:solidFill>
            <a:prstDash val="solid"/>
            <a:round/>
            <a:headEnd type="none" w="sm" len="sm"/>
            <a:tailEnd type="none" w="sm" len="sm"/>
          </a:ln>
        </p:spPr>
      </p:pic>
      <p:pic>
        <p:nvPicPr>
          <p:cNvPr id="630" name="Google Shape;630;p9"/>
          <p:cNvPicPr preferRelativeResize="0"/>
          <p:nvPr/>
        </p:nvPicPr>
        <p:blipFill rotWithShape="1">
          <a:blip r:embed="rId6">
            <a:alphaModFix/>
          </a:blip>
          <a:srcRect/>
          <a:stretch/>
        </p:blipFill>
        <p:spPr>
          <a:xfrm>
            <a:off x="7113320" y="1009403"/>
            <a:ext cx="3791020" cy="2052409"/>
          </a:xfrm>
          <a:prstGeom prst="rect">
            <a:avLst/>
          </a:prstGeom>
          <a:noFill/>
          <a:ln w="9525" cap="flat" cmpd="sng">
            <a:solidFill>
              <a:schemeClr val="dk1"/>
            </a:solidFill>
            <a:prstDash val="solid"/>
            <a:round/>
            <a:headEnd type="none" w="sm" len="sm"/>
            <a:tailEnd type="none" w="sm" len="sm"/>
          </a:ln>
        </p:spPr>
      </p:pic>
      <p:pic>
        <p:nvPicPr>
          <p:cNvPr id="631" name="Google Shape;631;p9"/>
          <p:cNvPicPr preferRelativeResize="0"/>
          <p:nvPr/>
        </p:nvPicPr>
        <p:blipFill rotWithShape="1">
          <a:blip r:embed="rId7">
            <a:alphaModFix/>
          </a:blip>
          <a:srcRect/>
          <a:stretch/>
        </p:blipFill>
        <p:spPr>
          <a:xfrm>
            <a:off x="8251845" y="2054431"/>
            <a:ext cx="3618859" cy="4502306"/>
          </a:xfrm>
          <a:prstGeom prst="rect">
            <a:avLst/>
          </a:prstGeom>
          <a:noFill/>
          <a:ln w="9525" cap="flat" cmpd="sng">
            <a:solidFill>
              <a:schemeClr val="dk1"/>
            </a:solidFill>
            <a:prstDash val="solid"/>
            <a:round/>
            <a:headEnd type="none" w="sm" len="sm"/>
            <a:tailEnd type="none" w="sm" len="sm"/>
          </a:ln>
        </p:spPr>
      </p:pic>
      <p:pic>
        <p:nvPicPr>
          <p:cNvPr id="632" name="Google Shape;632;p9"/>
          <p:cNvPicPr preferRelativeResize="0"/>
          <p:nvPr/>
        </p:nvPicPr>
        <p:blipFill rotWithShape="1">
          <a:blip r:embed="rId8">
            <a:alphaModFix/>
          </a:blip>
          <a:srcRect l="28012" t="21523" r="21828" b="28967"/>
          <a:stretch/>
        </p:blipFill>
        <p:spPr>
          <a:xfrm>
            <a:off x="11021715" y="136566"/>
            <a:ext cx="1100306" cy="839218"/>
          </a:xfrm>
          <a:prstGeom prst="rect">
            <a:avLst/>
          </a:prstGeom>
          <a:noFill/>
          <a:ln>
            <a:noFill/>
          </a:ln>
        </p:spPr>
      </p:pic>
      <p:pic>
        <p:nvPicPr>
          <p:cNvPr id="633" name="Google Shape;633;p9" descr="Qr code&#10;&#10;Description automatically generated"/>
          <p:cNvPicPr preferRelativeResize="0"/>
          <p:nvPr/>
        </p:nvPicPr>
        <p:blipFill rotWithShape="1">
          <a:blip r:embed="rId9">
            <a:alphaModFix/>
          </a:blip>
          <a:srcRect/>
          <a:stretch/>
        </p:blipFill>
        <p:spPr>
          <a:xfrm>
            <a:off x="11060766" y="889747"/>
            <a:ext cx="1025339" cy="1035424"/>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8"/>
        <p:cNvGrpSpPr/>
        <p:nvPr/>
      </p:nvGrpSpPr>
      <p:grpSpPr>
        <a:xfrm>
          <a:off x="0" y="0"/>
          <a:ext cx="0" cy="0"/>
          <a:chOff x="0" y="0"/>
          <a:chExt cx="0" cy="0"/>
        </a:xfrm>
      </p:grpSpPr>
      <p:sp>
        <p:nvSpPr>
          <p:cNvPr id="639" name="Google Shape;639;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0" name="Google Shape;640;p10"/>
          <p:cNvSpPr txBox="1">
            <a:spLocks noGrp="1"/>
          </p:cNvSpPr>
          <p:nvPr>
            <p:ph type="title"/>
          </p:nvPr>
        </p:nvSpPr>
        <p:spPr>
          <a:xfrm>
            <a:off x="1136396" y="457201"/>
            <a:ext cx="5814240" cy="15568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NASA </a:t>
            </a:r>
            <a:r>
              <a:rPr lang="en-US" sz="4000" b="1" cap="none">
                <a:latin typeface="Calibri"/>
                <a:ea typeface="Calibri"/>
                <a:cs typeface="Calibri"/>
                <a:sym typeface="Calibri"/>
              </a:rPr>
              <a:t>Spotlite Lessons</a:t>
            </a:r>
            <a:endParaRPr sz="4000" b="1">
              <a:latin typeface="Calibri"/>
              <a:ea typeface="Calibri"/>
              <a:cs typeface="Calibri"/>
              <a:sym typeface="Calibri"/>
            </a:endParaRPr>
          </a:p>
        </p:txBody>
      </p:sp>
      <p:sp>
        <p:nvSpPr>
          <p:cNvPr id="641" name="Google Shape;641;p10"/>
          <p:cNvSpPr txBox="1">
            <a:spLocks noGrp="1"/>
          </p:cNvSpPr>
          <p:nvPr>
            <p:ph type="ftr" idx="11"/>
          </p:nvPr>
        </p:nvSpPr>
        <p:spPr>
          <a:xfrm>
            <a:off x="1136395" y="5704369"/>
            <a:ext cx="4114800" cy="36512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7F7F7F"/>
              </a:buClr>
              <a:buSzPts val="1100"/>
              <a:buFont typeface="Calibri"/>
              <a:buNone/>
            </a:pPr>
            <a:r>
              <a:rPr lang="en-US" sz="1100" b="0" i="0" u="sng" strike="noStrike" cap="none">
                <a:solidFill>
                  <a:srgbClr val="7F7F7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https://nasaeclips.arc.nasa.gov/</a:t>
            </a:r>
            <a:r>
              <a:rPr lang="en-US" sz="1100" b="0" i="0" u="none" strike="noStrike" cap="none">
                <a:solidFill>
                  <a:srgbClr val="7F7F7F"/>
                </a:solidFill>
                <a:latin typeface="Calibri"/>
                <a:ea typeface="Calibri"/>
                <a:cs typeface="Calibri"/>
                <a:sym typeface="Calibri"/>
              </a:rPr>
              <a:t>  </a:t>
            </a:r>
            <a:endParaRPr/>
          </a:p>
        </p:txBody>
      </p:sp>
      <p:sp>
        <p:nvSpPr>
          <p:cNvPr id="642" name="Google Shape;642;p10"/>
          <p:cNvSpPr txBox="1"/>
          <p:nvPr/>
        </p:nvSpPr>
        <p:spPr>
          <a:xfrm>
            <a:off x="1136396" y="2242788"/>
            <a:ext cx="4679039" cy="169814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Student-produced Videos Addressing Common Science Misconceptions Paired With Interactive Lessons Using The 5E Model</a:t>
            </a:r>
            <a:br>
              <a:rPr lang="en-US"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pic>
        <p:nvPicPr>
          <p:cNvPr id="643" name="Google Shape;643;p10"/>
          <p:cNvPicPr preferRelativeResize="0"/>
          <p:nvPr/>
        </p:nvPicPr>
        <p:blipFill rotWithShape="1">
          <a:blip r:embed="rId4">
            <a:alphaModFix/>
          </a:blip>
          <a:srcRect/>
          <a:stretch/>
        </p:blipFill>
        <p:spPr>
          <a:xfrm>
            <a:off x="1136395" y="4910174"/>
            <a:ext cx="3712869" cy="640470"/>
          </a:xfrm>
          <a:prstGeom prst="rect">
            <a:avLst/>
          </a:prstGeom>
          <a:noFill/>
          <a:ln>
            <a:noFill/>
          </a:ln>
        </p:spPr>
      </p:pic>
      <p:pic>
        <p:nvPicPr>
          <p:cNvPr id="644" name="Google Shape;644;p10"/>
          <p:cNvPicPr preferRelativeResize="0"/>
          <p:nvPr/>
        </p:nvPicPr>
        <p:blipFill rotWithShape="1">
          <a:blip r:embed="rId5">
            <a:alphaModFix/>
          </a:blip>
          <a:srcRect l="3116" t="7361" r="52300" b="6388"/>
          <a:stretch/>
        </p:blipFill>
        <p:spPr>
          <a:xfrm>
            <a:off x="7514876" y="1270462"/>
            <a:ext cx="3818540" cy="3859875"/>
          </a:xfrm>
          <a:prstGeom prst="rect">
            <a:avLst/>
          </a:prstGeom>
          <a:noFill/>
          <a:ln>
            <a:noFill/>
          </a:ln>
        </p:spPr>
      </p:pic>
      <p:sp>
        <p:nvSpPr>
          <p:cNvPr id="645" name="Google Shape;645;p10"/>
          <p:cNvSpPr/>
          <p:nvPr/>
        </p:nvSpPr>
        <p:spPr>
          <a:xfrm rot="10800000" flipH="1">
            <a:off x="0" y="6400799"/>
            <a:ext cx="12192000" cy="456773"/>
          </a:xfrm>
          <a:prstGeom prst="rect">
            <a:avLst/>
          </a:prstGeom>
          <a:gradFill>
            <a:gsLst>
              <a:gs pos="0">
                <a:schemeClr val="accent1"/>
              </a:gs>
              <a:gs pos="66000">
                <a:srgbClr val="000000"/>
              </a:gs>
              <a:gs pos="100000">
                <a:srgbClr val="000000"/>
              </a:gs>
            </a:gsLst>
            <a:lin ang="10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6" name="Google Shape;646;p10"/>
          <p:cNvSpPr/>
          <p:nvPr/>
        </p:nvSpPr>
        <p:spPr>
          <a:xfrm flipH="1">
            <a:off x="1" y="6400800"/>
            <a:ext cx="8153398" cy="456772"/>
          </a:xfrm>
          <a:prstGeom prst="rect">
            <a:avLst/>
          </a:prstGeom>
          <a:gradFill>
            <a:gsLst>
              <a:gs pos="0">
                <a:srgbClr val="000000">
                  <a:alpha val="62745"/>
                </a:srgbClr>
              </a:gs>
              <a:gs pos="100000">
                <a:srgbClr val="2F5496"/>
              </a:gs>
            </a:gsLst>
            <a:lin ang="17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47" name="Google Shape;647;p10"/>
          <p:cNvPicPr preferRelativeResize="0"/>
          <p:nvPr/>
        </p:nvPicPr>
        <p:blipFill rotWithShape="1">
          <a:blip r:embed="rId6">
            <a:alphaModFix/>
          </a:blip>
          <a:srcRect l="28012" t="21523" r="21828" b="28967"/>
          <a:stretch/>
        </p:blipFill>
        <p:spPr>
          <a:xfrm>
            <a:off x="11021715" y="136566"/>
            <a:ext cx="1100306" cy="839218"/>
          </a:xfrm>
          <a:prstGeom prst="rect">
            <a:avLst/>
          </a:prstGeom>
          <a:noFill/>
          <a:ln>
            <a:noFill/>
          </a:ln>
        </p:spPr>
      </p:pic>
      <p:pic>
        <p:nvPicPr>
          <p:cNvPr id="648" name="Google Shape;648;p10" descr="Qr code&#10;&#10;Description automatically generated"/>
          <p:cNvPicPr preferRelativeResize="0"/>
          <p:nvPr/>
        </p:nvPicPr>
        <p:blipFill rotWithShape="1">
          <a:blip r:embed="rId7">
            <a:alphaModFix/>
          </a:blip>
          <a:srcRect/>
          <a:stretch/>
        </p:blipFill>
        <p:spPr>
          <a:xfrm>
            <a:off x="11024907" y="988359"/>
            <a:ext cx="1025339" cy="1035424"/>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1"/>
          <p:cNvSpPr txBox="1">
            <a:spLocks noGrp="1"/>
          </p:cNvSpPr>
          <p:nvPr>
            <p:ph type="title"/>
          </p:nvPr>
        </p:nvSpPr>
        <p:spPr>
          <a:xfrm>
            <a:off x="499533" y="723058"/>
            <a:ext cx="10130623" cy="18520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NASA </a:t>
            </a:r>
            <a:r>
              <a:rPr lang="en-US" cap="none"/>
              <a:t>Spotlite Lessons On</a:t>
            </a:r>
            <a:br>
              <a:rPr lang="en-US" cap="none"/>
            </a:br>
            <a:r>
              <a:rPr lang="en-US" sz="2200" cap="none"/>
              <a:t> </a:t>
            </a:r>
            <a:br>
              <a:rPr lang="en-US"/>
            </a:br>
            <a:r>
              <a:rPr lang="en-US"/>
              <a:t>Science.NASA.gov 	Nearpod.com</a:t>
            </a:r>
            <a:endParaRPr/>
          </a:p>
        </p:txBody>
      </p:sp>
      <p:pic>
        <p:nvPicPr>
          <p:cNvPr id="655" name="Google Shape;655;p11"/>
          <p:cNvPicPr preferRelativeResize="0">
            <a:picLocks noGrp="1"/>
          </p:cNvPicPr>
          <p:nvPr>
            <p:ph type="body" idx="1"/>
          </p:nvPr>
        </p:nvPicPr>
        <p:blipFill rotWithShape="1">
          <a:blip r:embed="rId3">
            <a:alphaModFix/>
          </a:blip>
          <a:srcRect/>
          <a:stretch/>
        </p:blipFill>
        <p:spPr>
          <a:xfrm>
            <a:off x="6096000" y="2751308"/>
            <a:ext cx="5056200" cy="2818500"/>
          </a:xfrm>
          <a:prstGeom prst="rect">
            <a:avLst/>
          </a:prstGeom>
          <a:noFill/>
          <a:ln w="9525" cap="flat" cmpd="sng">
            <a:solidFill>
              <a:schemeClr val="dk1"/>
            </a:solidFill>
            <a:prstDash val="solid"/>
            <a:round/>
            <a:headEnd type="none" w="sm" len="sm"/>
            <a:tailEnd type="none" w="sm" len="sm"/>
          </a:ln>
        </p:spPr>
      </p:pic>
      <p:sp>
        <p:nvSpPr>
          <p:cNvPr id="656" name="Google Shape;656;p11"/>
          <p:cNvSpPr txBox="1">
            <a:spLocks noGrp="1"/>
          </p:cNvSpPr>
          <p:nvPr>
            <p:ph type="ftr" idx="11"/>
          </p:nvPr>
        </p:nvSpPr>
        <p:spPr>
          <a:xfrm>
            <a:off x="499533" y="6297259"/>
            <a:ext cx="3248521" cy="2404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800"/>
              <a:buFont typeface="Calibri"/>
              <a:buNone/>
            </a:pPr>
            <a:r>
              <a:rPr lang="en-US" sz="1800" b="0" i="0" u="sng" strike="noStrike" cap="none">
                <a:solidFill>
                  <a:srgbClr val="888888"/>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https://nasaeclips.arc.nasa.gov/</a:t>
            </a:r>
            <a:r>
              <a:rPr lang="en-US" sz="1800" b="0" i="0" u="none" strike="noStrike" cap="none">
                <a:solidFill>
                  <a:srgbClr val="888888"/>
                </a:solidFill>
                <a:latin typeface="Calibri"/>
                <a:ea typeface="Calibri"/>
                <a:cs typeface="Calibri"/>
                <a:sym typeface="Calibri"/>
              </a:rPr>
              <a:t>  </a:t>
            </a:r>
            <a:endParaRPr/>
          </a:p>
        </p:txBody>
      </p:sp>
      <p:pic>
        <p:nvPicPr>
          <p:cNvPr id="657" name="Google Shape;657;p11"/>
          <p:cNvPicPr preferRelativeResize="0"/>
          <p:nvPr/>
        </p:nvPicPr>
        <p:blipFill rotWithShape="1">
          <a:blip r:embed="rId5">
            <a:alphaModFix/>
          </a:blip>
          <a:srcRect l="28012" t="21523" r="21828" b="28967"/>
          <a:stretch/>
        </p:blipFill>
        <p:spPr>
          <a:xfrm>
            <a:off x="11021715" y="136566"/>
            <a:ext cx="1100306" cy="839218"/>
          </a:xfrm>
          <a:prstGeom prst="rect">
            <a:avLst/>
          </a:prstGeom>
          <a:noFill/>
          <a:ln>
            <a:noFill/>
          </a:ln>
        </p:spPr>
      </p:pic>
      <p:pic>
        <p:nvPicPr>
          <p:cNvPr id="658" name="Google Shape;658;p11"/>
          <p:cNvPicPr preferRelativeResize="0"/>
          <p:nvPr/>
        </p:nvPicPr>
        <p:blipFill rotWithShape="1">
          <a:blip r:embed="rId6">
            <a:alphaModFix/>
          </a:blip>
          <a:srcRect/>
          <a:stretch/>
        </p:blipFill>
        <p:spPr>
          <a:xfrm>
            <a:off x="499533" y="2751308"/>
            <a:ext cx="5231825" cy="2648120"/>
          </a:xfrm>
          <a:prstGeom prst="rect">
            <a:avLst/>
          </a:prstGeom>
          <a:noFill/>
          <a:ln>
            <a:noFill/>
          </a:ln>
        </p:spPr>
      </p:pic>
      <p:pic>
        <p:nvPicPr>
          <p:cNvPr id="659" name="Google Shape;659;p11" descr="Qr code&#10;&#10;Description automatically generated"/>
          <p:cNvPicPr preferRelativeResize="0"/>
          <p:nvPr/>
        </p:nvPicPr>
        <p:blipFill rotWithShape="1">
          <a:blip r:embed="rId7">
            <a:alphaModFix/>
          </a:blip>
          <a:srcRect/>
          <a:stretch/>
        </p:blipFill>
        <p:spPr>
          <a:xfrm>
            <a:off x="11024907" y="988359"/>
            <a:ext cx="1025339" cy="1035424"/>
          </a:xfrm>
          <a:prstGeom prst="rect">
            <a:avLst/>
          </a:prstGeom>
          <a:noFill/>
          <a:ln>
            <a:noFill/>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2"/>
          <p:cNvSpPr txBox="1">
            <a:spLocks noGrp="1"/>
          </p:cNvSpPr>
          <p:nvPr>
            <p:ph type="ftr" idx="11"/>
          </p:nvPr>
        </p:nvSpPr>
        <p:spPr>
          <a:xfrm>
            <a:off x="440157" y="6356312"/>
            <a:ext cx="3248521" cy="2404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800"/>
              <a:buFont typeface="Calibri"/>
              <a:buNone/>
            </a:pPr>
            <a:r>
              <a:rPr lang="en-US" sz="1800" b="0" i="0" u="sng" strike="noStrike" cap="none">
                <a:solidFill>
                  <a:srgbClr val="88888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https://nasaeclips.arc.nasa.gov/</a:t>
            </a:r>
            <a:r>
              <a:rPr lang="en-US" sz="1800" b="0" i="0" u="none" strike="noStrike" cap="none">
                <a:solidFill>
                  <a:srgbClr val="888888"/>
                </a:solidFill>
                <a:latin typeface="Calibri"/>
                <a:ea typeface="Calibri"/>
                <a:cs typeface="Calibri"/>
                <a:sym typeface="Calibri"/>
              </a:rPr>
              <a:t>  </a:t>
            </a:r>
            <a:endParaRPr/>
          </a:p>
        </p:txBody>
      </p:sp>
      <p:pic>
        <p:nvPicPr>
          <p:cNvPr id="666" name="Google Shape;666;p12" descr="Graphical user interface, text&#10;&#10;Description automatically generated"/>
          <p:cNvPicPr preferRelativeResize="0"/>
          <p:nvPr/>
        </p:nvPicPr>
        <p:blipFill rotWithShape="1">
          <a:blip r:embed="rId4">
            <a:alphaModFix/>
          </a:blip>
          <a:srcRect/>
          <a:stretch/>
        </p:blipFill>
        <p:spPr>
          <a:xfrm>
            <a:off x="4306786" y="892860"/>
            <a:ext cx="7815235" cy="3330345"/>
          </a:xfrm>
          <a:prstGeom prst="rect">
            <a:avLst/>
          </a:prstGeom>
          <a:noFill/>
          <a:ln>
            <a:noFill/>
          </a:ln>
        </p:spPr>
      </p:pic>
      <p:pic>
        <p:nvPicPr>
          <p:cNvPr id="667" name="Google Shape;667;p12" descr="Graphical user interface, text, application, chat or text message&#10;&#10;Description automatically generated"/>
          <p:cNvPicPr preferRelativeResize="0"/>
          <p:nvPr/>
        </p:nvPicPr>
        <p:blipFill rotWithShape="1">
          <a:blip r:embed="rId5">
            <a:alphaModFix/>
          </a:blip>
          <a:srcRect/>
          <a:stretch/>
        </p:blipFill>
        <p:spPr>
          <a:xfrm>
            <a:off x="440158" y="2401388"/>
            <a:ext cx="5413388" cy="3646777"/>
          </a:xfrm>
          <a:prstGeom prst="rect">
            <a:avLst/>
          </a:prstGeom>
          <a:noFill/>
          <a:ln w="9525" cap="flat" cmpd="sng">
            <a:solidFill>
              <a:schemeClr val="dk1"/>
            </a:solidFill>
            <a:prstDash val="solid"/>
            <a:round/>
            <a:headEnd type="none" w="sm" len="sm"/>
            <a:tailEnd type="none" w="sm" len="sm"/>
          </a:ln>
        </p:spPr>
      </p:pic>
      <p:sp>
        <p:nvSpPr>
          <p:cNvPr id="668" name="Google Shape;668;p12"/>
          <p:cNvSpPr/>
          <p:nvPr/>
        </p:nvSpPr>
        <p:spPr>
          <a:xfrm rot="-5400000">
            <a:off x="5085610" y="2847948"/>
            <a:ext cx="1864426" cy="853046"/>
          </a:xfrm>
          <a:prstGeom prst="triangle">
            <a:avLst>
              <a:gd name="adj" fmla="val 46313"/>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69" name="Google Shape;669;p12"/>
          <p:cNvSpPr txBox="1">
            <a:spLocks noGrp="1"/>
          </p:cNvSpPr>
          <p:nvPr>
            <p:ph type="title"/>
          </p:nvPr>
        </p:nvSpPr>
        <p:spPr>
          <a:xfrm>
            <a:off x="492337" y="892860"/>
            <a:ext cx="4489847" cy="82025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NASA </a:t>
            </a:r>
            <a:r>
              <a:rPr lang="en-US" cap="none"/>
              <a:t>eClips Thematic Units</a:t>
            </a:r>
            <a:endParaRPr/>
          </a:p>
        </p:txBody>
      </p:sp>
      <p:pic>
        <p:nvPicPr>
          <p:cNvPr id="670" name="Google Shape;670;p12"/>
          <p:cNvPicPr preferRelativeResize="0"/>
          <p:nvPr/>
        </p:nvPicPr>
        <p:blipFill rotWithShape="1">
          <a:blip r:embed="rId6">
            <a:alphaModFix/>
          </a:blip>
          <a:srcRect l="28012" t="21523" r="21828" b="28967"/>
          <a:stretch/>
        </p:blipFill>
        <p:spPr>
          <a:xfrm>
            <a:off x="11021715" y="136566"/>
            <a:ext cx="1100306" cy="839218"/>
          </a:xfrm>
          <a:prstGeom prst="rect">
            <a:avLst/>
          </a:prstGeom>
          <a:noFill/>
          <a:ln>
            <a:noFill/>
          </a:ln>
        </p:spPr>
      </p:pic>
      <p:pic>
        <p:nvPicPr>
          <p:cNvPr id="671" name="Google Shape;671;p12" descr="Qr code&#10;&#10;Description automatically generated"/>
          <p:cNvPicPr preferRelativeResize="0"/>
          <p:nvPr/>
        </p:nvPicPr>
        <p:blipFill rotWithShape="1">
          <a:blip r:embed="rId7">
            <a:alphaModFix/>
          </a:blip>
          <a:srcRect/>
          <a:stretch/>
        </p:blipFill>
        <p:spPr>
          <a:xfrm>
            <a:off x="10863542" y="5434853"/>
            <a:ext cx="1025339" cy="1035424"/>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1047</Words>
  <Application>Microsoft Office PowerPoint</Application>
  <PresentationFormat>Widescreen</PresentationFormat>
  <Paragraphs>81</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NASA eClips 4D Resources</vt:lpstr>
      <vt:lpstr>NASA eClips Videos</vt:lpstr>
      <vt:lpstr>Intentional Design</vt:lpstr>
      <vt:lpstr>NASA eClips Educator Guides </vt:lpstr>
      <vt:lpstr>NASA eClips Educator Guides </vt:lpstr>
      <vt:lpstr>NASA Spotlite Lessons</vt:lpstr>
      <vt:lpstr>NASA Spotlite Lessons On   Science.NASA.gov  Nearpod.com</vt:lpstr>
      <vt:lpstr>NASA eClips Thematic Units</vt:lpstr>
      <vt:lpstr>Learn More at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NIA &amp; LaRC GLOBE – NASA Tools for Literacy</dc:title>
  <dc:creator>Harper-Neely, Joan</dc:creator>
  <cp:lastModifiedBy>Bowers, Sharon</cp:lastModifiedBy>
  <cp:revision>2</cp:revision>
  <dcterms:created xsi:type="dcterms:W3CDTF">2023-06-21T22:00:09Z</dcterms:created>
  <dcterms:modified xsi:type="dcterms:W3CDTF">2023-08-16T14:03:51Z</dcterms:modified>
</cp:coreProperties>
</file>